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1"/>
  </p:sldMasterIdLst>
  <p:notesMasterIdLst>
    <p:notesMasterId r:id="rId31"/>
  </p:notesMasterIdLst>
  <p:handoutMasterIdLst>
    <p:handoutMasterId r:id="rId32"/>
  </p:handoutMasterIdLst>
  <p:sldIdLst>
    <p:sldId id="807" r:id="rId2"/>
    <p:sldId id="810" r:id="rId3"/>
    <p:sldId id="693" r:id="rId4"/>
    <p:sldId id="827" r:id="rId5"/>
    <p:sldId id="826" r:id="rId6"/>
    <p:sldId id="697" r:id="rId7"/>
    <p:sldId id="700" r:id="rId8"/>
    <p:sldId id="685" r:id="rId9"/>
    <p:sldId id="843" r:id="rId10"/>
    <p:sldId id="844" r:id="rId11"/>
    <p:sldId id="709" r:id="rId12"/>
    <p:sldId id="791" r:id="rId13"/>
    <p:sldId id="726" r:id="rId14"/>
    <p:sldId id="775" r:id="rId15"/>
    <p:sldId id="727" r:id="rId16"/>
    <p:sldId id="734" r:id="rId17"/>
    <p:sldId id="829" r:id="rId18"/>
    <p:sldId id="830" r:id="rId19"/>
    <p:sldId id="831" r:id="rId20"/>
    <p:sldId id="833" r:id="rId21"/>
    <p:sldId id="836" r:id="rId22"/>
    <p:sldId id="838" r:id="rId23"/>
    <p:sldId id="839" r:id="rId24"/>
    <p:sldId id="840" r:id="rId25"/>
    <p:sldId id="841" r:id="rId26"/>
    <p:sldId id="842" r:id="rId27"/>
    <p:sldId id="845" r:id="rId28"/>
    <p:sldId id="821" r:id="rId29"/>
    <p:sldId id="823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6BBEF7-9717-4733-A929-535518E6EBF6}">
          <p14:sldIdLst>
            <p14:sldId id="807"/>
            <p14:sldId id="810"/>
            <p14:sldId id="693"/>
            <p14:sldId id="827"/>
            <p14:sldId id="826"/>
            <p14:sldId id="697"/>
            <p14:sldId id="700"/>
            <p14:sldId id="685"/>
            <p14:sldId id="843"/>
            <p14:sldId id="844"/>
            <p14:sldId id="709"/>
            <p14:sldId id="791"/>
            <p14:sldId id="726"/>
            <p14:sldId id="775"/>
            <p14:sldId id="727"/>
            <p14:sldId id="734"/>
            <p14:sldId id="829"/>
            <p14:sldId id="830"/>
            <p14:sldId id="831"/>
            <p14:sldId id="833"/>
            <p14:sldId id="836"/>
            <p14:sldId id="838"/>
            <p14:sldId id="839"/>
            <p14:sldId id="840"/>
            <p14:sldId id="841"/>
            <p14:sldId id="842"/>
            <p14:sldId id="845"/>
            <p14:sldId id="821"/>
            <p14:sldId id="823"/>
          </p14:sldIdLst>
        </p14:section>
        <p14:section name="Author Your Presentation" id="{16378913-E5ED-4281-BAF5-F1F938CB0BED}">
          <p14:sldIdLst/>
        </p14:section>
        <p14:section name="Untitled Section" id="{BF277844-D1D2-EE4A-B1C2-CC11C6448C30}">
          <p14:sldIdLst/>
        </p14:section>
        <p14:section name="Enrich Your Presentation" id="{E2D565D1-BA5E-44E6-A40E-50A644912248}">
          <p14:sldIdLst/>
        </p14:section>
        <p14:section name="Share Your Presentation" id="{71D59651-8EFA-4415-9623-98B4C4A8699C}">
          <p14:sldIdLst/>
        </p14:section>
        <p14:section name="What's Your Message?" id="{3DAC647D-1BDE-4B25-A7F1-4DBC272CFF2F}">
          <p14:sldIdLst/>
        </p14:section>
      </p14:sectionLst>
    </p:ext>
    <p:ext uri="{EFAFB233-063F-42B5-8137-9DF3F51BA10A}">
      <p15:sldGuideLst xmlns:p15="http://schemas.microsoft.com/office/powerpoint/2012/main">
        <p15:guide id="5" orient="horz" pos="588" userDrawn="1">
          <p15:clr>
            <a:srgbClr val="F26B43"/>
          </p15:clr>
        </p15:guide>
        <p15:guide id="7" pos="4876" userDrawn="1">
          <p15:clr>
            <a:srgbClr val="A4A3A4"/>
          </p15:clr>
        </p15:guide>
        <p15:guide id="8" pos="1519" userDrawn="1">
          <p15:clr>
            <a:srgbClr val="F26B43"/>
          </p15:clr>
        </p15:guide>
        <p15:guide id="9" pos="4898" userDrawn="1">
          <p15:clr>
            <a:srgbClr val="A4A3A4"/>
          </p15:clr>
        </p15:guide>
        <p15:guide id="11" orient="horz" pos="1116" userDrawn="1">
          <p15:clr>
            <a:srgbClr val="A4A3A4"/>
          </p15:clr>
        </p15:guide>
        <p15:guide id="12" pos="2903" userDrawn="1">
          <p15:clr>
            <a:srgbClr val="A4A3A4"/>
          </p15:clr>
        </p15:guide>
        <p15:guide id="13" orient="horz" pos="2508" userDrawn="1">
          <p15:clr>
            <a:srgbClr val="F26B43"/>
          </p15:clr>
        </p15:guide>
        <p15:guide id="14" pos="4195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86FF"/>
    <a:srgbClr val="3399FF"/>
    <a:srgbClr val="0069D2"/>
    <a:srgbClr val="E9EDF4"/>
    <a:srgbClr val="FFFFCC"/>
    <a:srgbClr val="CCCC00"/>
    <a:srgbClr val="2F97FF"/>
    <a:srgbClr val="007BF6"/>
    <a:srgbClr val="009999"/>
    <a:srgbClr val="3CBE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696" y="84"/>
      </p:cViewPr>
      <p:guideLst>
        <p:guide orient="horz" pos="588"/>
        <p:guide pos="4876"/>
        <p:guide pos="1519"/>
        <p:guide pos="4898"/>
        <p:guide orient="horz" pos="1116"/>
        <p:guide pos="2903"/>
        <p:guide orient="horz" pos="2508"/>
        <p:guide pos="4195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AD04EB-47B3-460E-809B-213E19D4964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4B751C-AD04-44C5-AE89-58FFECFF6AF3}">
      <dgm:prSet custT="1"/>
      <dgm:spPr/>
      <dgm:t>
        <a:bodyPr/>
        <a:lstStyle/>
        <a:p>
          <a:pPr rtl="0"/>
          <a:r>
            <a: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Velocity</a:t>
          </a:r>
          <a:endParaRPr lang="en-US" sz="135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C8F7F5-E4C1-47D1-9932-CAD37D873FB7}" type="parTrans" cxnId="{ED450BD9-5339-4AC7-9637-5EC7DD42D83B}">
      <dgm:prSet/>
      <dgm:spPr/>
      <dgm:t>
        <a:bodyPr/>
        <a:lstStyle/>
        <a:p>
          <a:endParaRPr lang="en-US"/>
        </a:p>
      </dgm:t>
    </dgm:pt>
    <dgm:pt modelId="{F7DDB119-75A7-456F-9A4C-E1677CC631FF}" type="sibTrans" cxnId="{ED450BD9-5339-4AC7-9637-5EC7DD42D83B}">
      <dgm:prSet/>
      <dgm:spPr/>
      <dgm:t>
        <a:bodyPr/>
        <a:lstStyle/>
        <a:p>
          <a:endParaRPr lang="en-US"/>
        </a:p>
      </dgm:t>
    </dgm:pt>
    <dgm:pt modelId="{C5A3C625-2B80-4FBE-A22F-643999C1F275}" type="pres">
      <dgm:prSet presAssocID="{6CAD04EB-47B3-460E-809B-213E19D4964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1D836A-BF20-49B2-8E6D-F2AB8EE11F43}" type="pres">
      <dgm:prSet presAssocID="{3D4B751C-AD04-44C5-AE89-58FFECFF6AF3}" presName="circ1TxSh" presStyleLbl="vennNode1" presStyleIdx="0" presStyleCnt="1" custLinFactNeighborX="2636" custLinFactNeighborY="389"/>
      <dgm:spPr/>
      <dgm:t>
        <a:bodyPr/>
        <a:lstStyle/>
        <a:p>
          <a:endParaRPr lang="en-US"/>
        </a:p>
      </dgm:t>
    </dgm:pt>
  </dgm:ptLst>
  <dgm:cxnLst>
    <dgm:cxn modelId="{51BEFC7B-8089-45A0-A881-0552E52CDDF1}" type="presOf" srcId="{6CAD04EB-47B3-460E-809B-213E19D49648}" destId="{C5A3C625-2B80-4FBE-A22F-643999C1F275}" srcOrd="0" destOrd="0" presId="urn:microsoft.com/office/officeart/2005/8/layout/venn1"/>
    <dgm:cxn modelId="{ED450BD9-5339-4AC7-9637-5EC7DD42D83B}" srcId="{6CAD04EB-47B3-460E-809B-213E19D49648}" destId="{3D4B751C-AD04-44C5-AE89-58FFECFF6AF3}" srcOrd="0" destOrd="0" parTransId="{36C8F7F5-E4C1-47D1-9932-CAD37D873FB7}" sibTransId="{F7DDB119-75A7-456F-9A4C-E1677CC631FF}"/>
    <dgm:cxn modelId="{41A540AE-716B-4C4E-A4E0-CE552F6B3B2E}" type="presOf" srcId="{3D4B751C-AD04-44C5-AE89-58FFECFF6AF3}" destId="{0C1D836A-BF20-49B2-8E6D-F2AB8EE11F43}" srcOrd="0" destOrd="0" presId="urn:microsoft.com/office/officeart/2005/8/layout/venn1"/>
    <dgm:cxn modelId="{3135E3A7-8184-45A0-8E6D-6A2CB33646A5}" type="presParOf" srcId="{C5A3C625-2B80-4FBE-A22F-643999C1F275}" destId="{0C1D836A-BF20-49B2-8E6D-F2AB8EE11F4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D04EB-47B3-460E-809B-213E19D4964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B751C-AD04-44C5-AE89-58FFECFF6AF3}">
      <dgm:prSet custT="1"/>
      <dgm:spPr/>
      <dgm:t>
        <a:bodyPr/>
        <a:lstStyle/>
        <a:p>
          <a:pPr rtl="0"/>
          <a:r>
            <a: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Complexity</a:t>
          </a:r>
          <a:endParaRPr lang="en-US" sz="135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C8F7F5-E4C1-47D1-9932-CAD37D873FB7}" type="parTrans" cxnId="{ED450BD9-5339-4AC7-9637-5EC7DD42D83B}">
      <dgm:prSet/>
      <dgm:spPr/>
      <dgm:t>
        <a:bodyPr/>
        <a:lstStyle/>
        <a:p>
          <a:endParaRPr lang="en-US"/>
        </a:p>
      </dgm:t>
    </dgm:pt>
    <dgm:pt modelId="{F7DDB119-75A7-456F-9A4C-E1677CC631FF}" type="sibTrans" cxnId="{ED450BD9-5339-4AC7-9637-5EC7DD42D83B}">
      <dgm:prSet/>
      <dgm:spPr/>
      <dgm:t>
        <a:bodyPr/>
        <a:lstStyle/>
        <a:p>
          <a:endParaRPr lang="en-US"/>
        </a:p>
      </dgm:t>
    </dgm:pt>
    <dgm:pt modelId="{C5A3C625-2B80-4FBE-A22F-643999C1F275}" type="pres">
      <dgm:prSet presAssocID="{6CAD04EB-47B3-460E-809B-213E19D4964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1D836A-BF20-49B2-8E6D-F2AB8EE11F43}" type="pres">
      <dgm:prSet presAssocID="{3D4B751C-AD04-44C5-AE89-58FFECFF6AF3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42031893-C4F7-43CA-9480-7435ED5E1740}" type="presOf" srcId="{6CAD04EB-47B3-460E-809B-213E19D49648}" destId="{C5A3C625-2B80-4FBE-A22F-643999C1F275}" srcOrd="0" destOrd="0" presId="urn:microsoft.com/office/officeart/2005/8/layout/venn1"/>
    <dgm:cxn modelId="{ED450BD9-5339-4AC7-9637-5EC7DD42D83B}" srcId="{6CAD04EB-47B3-460E-809B-213E19D49648}" destId="{3D4B751C-AD04-44C5-AE89-58FFECFF6AF3}" srcOrd="0" destOrd="0" parTransId="{36C8F7F5-E4C1-47D1-9932-CAD37D873FB7}" sibTransId="{F7DDB119-75A7-456F-9A4C-E1677CC631FF}"/>
    <dgm:cxn modelId="{67237B30-7F79-4348-B133-CA6CF7105403}" type="presOf" srcId="{3D4B751C-AD04-44C5-AE89-58FFECFF6AF3}" destId="{0C1D836A-BF20-49B2-8E6D-F2AB8EE11F43}" srcOrd="0" destOrd="0" presId="urn:microsoft.com/office/officeart/2005/8/layout/venn1"/>
    <dgm:cxn modelId="{2D249C3A-3A0C-446E-B68A-B1884A638400}" type="presParOf" srcId="{C5A3C625-2B80-4FBE-A22F-643999C1F275}" destId="{0C1D836A-BF20-49B2-8E6D-F2AB8EE11F4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AD04EB-47B3-460E-809B-213E19D4964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B751C-AD04-44C5-AE89-58FFECFF6AF3}">
      <dgm:prSet custT="1"/>
      <dgm:spPr/>
      <dgm:t>
        <a:bodyPr/>
        <a:lstStyle/>
        <a:p>
          <a:pPr rtl="0"/>
          <a:r>
            <a: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Variety</a:t>
          </a:r>
          <a:endParaRPr lang="en-US" sz="135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C8F7F5-E4C1-47D1-9932-CAD37D873FB7}" type="parTrans" cxnId="{ED450BD9-5339-4AC7-9637-5EC7DD42D83B}">
      <dgm:prSet/>
      <dgm:spPr/>
      <dgm:t>
        <a:bodyPr/>
        <a:lstStyle/>
        <a:p>
          <a:endParaRPr lang="en-US"/>
        </a:p>
      </dgm:t>
    </dgm:pt>
    <dgm:pt modelId="{F7DDB119-75A7-456F-9A4C-E1677CC631FF}" type="sibTrans" cxnId="{ED450BD9-5339-4AC7-9637-5EC7DD42D83B}">
      <dgm:prSet/>
      <dgm:spPr/>
      <dgm:t>
        <a:bodyPr/>
        <a:lstStyle/>
        <a:p>
          <a:endParaRPr lang="en-US"/>
        </a:p>
      </dgm:t>
    </dgm:pt>
    <dgm:pt modelId="{C5A3C625-2B80-4FBE-A22F-643999C1F275}" type="pres">
      <dgm:prSet presAssocID="{6CAD04EB-47B3-460E-809B-213E19D4964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1D836A-BF20-49B2-8E6D-F2AB8EE11F43}" type="pres">
      <dgm:prSet presAssocID="{3D4B751C-AD04-44C5-AE89-58FFECFF6AF3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985FDB2A-56B3-48C0-B415-56110C8F2DC3}" type="presOf" srcId="{3D4B751C-AD04-44C5-AE89-58FFECFF6AF3}" destId="{0C1D836A-BF20-49B2-8E6D-F2AB8EE11F43}" srcOrd="0" destOrd="0" presId="urn:microsoft.com/office/officeart/2005/8/layout/venn1"/>
    <dgm:cxn modelId="{962B70C6-2FE1-4C92-B356-22F43246C410}" type="presOf" srcId="{6CAD04EB-47B3-460E-809B-213E19D49648}" destId="{C5A3C625-2B80-4FBE-A22F-643999C1F275}" srcOrd="0" destOrd="0" presId="urn:microsoft.com/office/officeart/2005/8/layout/venn1"/>
    <dgm:cxn modelId="{ED450BD9-5339-4AC7-9637-5EC7DD42D83B}" srcId="{6CAD04EB-47B3-460E-809B-213E19D49648}" destId="{3D4B751C-AD04-44C5-AE89-58FFECFF6AF3}" srcOrd="0" destOrd="0" parTransId="{36C8F7F5-E4C1-47D1-9932-CAD37D873FB7}" sibTransId="{F7DDB119-75A7-456F-9A4C-E1677CC631FF}"/>
    <dgm:cxn modelId="{15863A4D-42C5-42E9-AF9B-03C21C654E0F}" type="presParOf" srcId="{C5A3C625-2B80-4FBE-A22F-643999C1F275}" destId="{0C1D836A-BF20-49B2-8E6D-F2AB8EE11F4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AD04EB-47B3-460E-809B-213E19D4964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B751C-AD04-44C5-AE89-58FFECFF6AF3}">
      <dgm:prSet custT="1"/>
      <dgm:spPr/>
      <dgm:t>
        <a:bodyPr/>
        <a:lstStyle/>
        <a:p>
          <a:pPr rtl="0"/>
          <a:r>
            <a: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Volume</a:t>
          </a:r>
          <a:endParaRPr lang="en-US" sz="135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C8F7F5-E4C1-47D1-9932-CAD37D873FB7}" type="parTrans" cxnId="{ED450BD9-5339-4AC7-9637-5EC7DD42D83B}">
      <dgm:prSet/>
      <dgm:spPr/>
      <dgm:t>
        <a:bodyPr/>
        <a:lstStyle/>
        <a:p>
          <a:endParaRPr lang="en-US"/>
        </a:p>
      </dgm:t>
    </dgm:pt>
    <dgm:pt modelId="{F7DDB119-75A7-456F-9A4C-E1677CC631FF}" type="sibTrans" cxnId="{ED450BD9-5339-4AC7-9637-5EC7DD42D83B}">
      <dgm:prSet/>
      <dgm:spPr/>
      <dgm:t>
        <a:bodyPr/>
        <a:lstStyle/>
        <a:p>
          <a:endParaRPr lang="en-US"/>
        </a:p>
      </dgm:t>
    </dgm:pt>
    <dgm:pt modelId="{C5A3C625-2B80-4FBE-A22F-643999C1F275}" type="pres">
      <dgm:prSet presAssocID="{6CAD04EB-47B3-460E-809B-213E19D4964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1D836A-BF20-49B2-8E6D-F2AB8EE11F43}" type="pres">
      <dgm:prSet presAssocID="{3D4B751C-AD04-44C5-AE89-58FFECFF6AF3}" presName="circ1TxSh" presStyleLbl="vennNode1" presStyleIdx="0" presStyleCnt="1" custLinFactNeighborX="2582"/>
      <dgm:spPr/>
      <dgm:t>
        <a:bodyPr/>
        <a:lstStyle/>
        <a:p>
          <a:endParaRPr lang="en-US"/>
        </a:p>
      </dgm:t>
    </dgm:pt>
  </dgm:ptLst>
  <dgm:cxnLst>
    <dgm:cxn modelId="{F21F65D1-90E9-4959-B4E8-3D04EC98A19B}" type="presOf" srcId="{3D4B751C-AD04-44C5-AE89-58FFECFF6AF3}" destId="{0C1D836A-BF20-49B2-8E6D-F2AB8EE11F43}" srcOrd="0" destOrd="0" presId="urn:microsoft.com/office/officeart/2005/8/layout/venn1"/>
    <dgm:cxn modelId="{7C65A0B7-9669-477F-A655-8EA068E0ED9E}" type="presOf" srcId="{6CAD04EB-47B3-460E-809B-213E19D49648}" destId="{C5A3C625-2B80-4FBE-A22F-643999C1F275}" srcOrd="0" destOrd="0" presId="urn:microsoft.com/office/officeart/2005/8/layout/venn1"/>
    <dgm:cxn modelId="{ED450BD9-5339-4AC7-9637-5EC7DD42D83B}" srcId="{6CAD04EB-47B3-460E-809B-213E19D49648}" destId="{3D4B751C-AD04-44C5-AE89-58FFECFF6AF3}" srcOrd="0" destOrd="0" parTransId="{36C8F7F5-E4C1-47D1-9932-CAD37D873FB7}" sibTransId="{F7DDB119-75A7-456F-9A4C-E1677CC631FF}"/>
    <dgm:cxn modelId="{1FF6254E-649B-44BF-983C-09A20C450A8A}" type="presParOf" srcId="{C5A3C625-2B80-4FBE-A22F-643999C1F275}" destId="{0C1D836A-BF20-49B2-8E6D-F2AB8EE11F4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A10AD3-6D89-48B4-A0F6-A7E569AE0C5C}" type="doc">
      <dgm:prSet loTypeId="urn:microsoft.com/office/officeart/2005/8/layout/hierarchy3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F08230-2EBF-4DC9-937E-A51CAF64A318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Key Value Store</a:t>
          </a:r>
          <a:endParaRPr lang="en-US" sz="1400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81DEEC-6B02-47E5-9DB2-028BB57793A8}" type="parTrans" cxnId="{9488FBF4-2A46-4721-BA89-366EC136AC7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14D727A-CB06-4647-B316-F760721F85AC}" type="sibTrans" cxnId="{9488FBF4-2A46-4721-BA89-366EC136AC7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D6ABE1-F354-4550-A299-3649A26607A9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Memcached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B585AF-2714-41D8-9934-D93BF4703AFB}" type="parTrans" cxnId="{F77D7C09-2432-466C-AC80-B0870AC010D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DDEC3A6-9147-4BD6-B056-CF61BFD04CB4}" type="sibTrans" cxnId="{F77D7C09-2432-466C-AC80-B0870AC010D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6EDABF8-568A-4B7C-A04E-667E51EC38FA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HBase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96D0500-76BD-4C9D-8983-55DD427988F4}" type="parTrans" cxnId="{93922795-AF9D-4173-989B-0483A202E79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465B626-7FA0-4C3F-9F27-A0615F4E98B2}" type="sibTrans" cxnId="{93922795-AF9D-4173-989B-0483A202E79C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9DA81D2-FC5A-45B6-9FD6-D5833773196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Tabular</a:t>
          </a:r>
          <a:endParaRPr lang="en-US" sz="1400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B0E390-B42D-4CE1-A065-CFF5908DF733}" type="parTrans" cxnId="{0B1BC29E-3C5C-43CC-A85A-86A8108ACAA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9E5505-2545-4F86-AD09-E8A12FDF0252}" type="sibTrans" cxnId="{0B1BC29E-3C5C-43CC-A85A-86A8108ACAA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794E605-6183-4077-A27A-B6618551CC41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Big Table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97ECD9-24BE-4EF9-AF73-5F2980AF7E3D}" type="parTrans" cxnId="{580FBE36-2239-4BEB-A901-3DFB2D0DD715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FCF884-0B2C-4984-9F36-CB75DEACF824}" type="sibTrans" cxnId="{580FBE36-2239-4BEB-A901-3DFB2D0DD715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C2223C-C919-426B-8F30-EBBBC84818D8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Hypertable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F1033FC-6737-4435-B7A5-618B053D84B7}" type="parTrans" cxnId="{EA266A86-76C4-408F-BB7B-0FBE9788538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0EA69F-27BC-42DF-8808-C4312D873A2B}" type="sibTrans" cxnId="{EA266A86-76C4-408F-BB7B-0FBE9788538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790F58-9740-4285-84ED-D633C66C4B64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Redis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BCCEB99-7CFD-4B92-B20C-E1E199909663}" type="parTrans" cxnId="{2F3A4411-DEDE-4581-ADD9-A267C7932AD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2C9178-DBCB-46E7-B50C-6965A5CA5FD4}" type="sibTrans" cxnId="{2F3A4411-DEDE-4581-ADD9-A267C7932AD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47F54B9-2769-4FE1-82FA-B655DDC5D83B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Cassandra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C98CEE-64DD-46B8-B96C-D3977A30F9F5}" type="parTrans" cxnId="{BE71526E-8AF1-4E81-ADE3-E830939C0522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D59C6E-1644-4BCF-97AB-32ECFDA62916}" type="sibTrans" cxnId="{BE71526E-8AF1-4E81-ADE3-E830939C052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215E745-7607-4BBD-8F89-A5F330CBFF5F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 Oriented</a:t>
          </a:r>
          <a:endParaRPr lang="en-US" sz="1400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44F99-1D80-4B9A-82E7-9E4867499D3D}" type="parTrans" cxnId="{ACE9AF8E-5501-43AC-8069-6173EE0488B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D401624-7757-4E2C-8BA6-A5C9EF77D839}" type="sibTrans" cxnId="{ACE9AF8E-5501-43AC-8069-6173EE0488B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ED134B-4398-4FA6-9243-B67BFC8E966D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MongoDB</a:t>
          </a:r>
          <a:endParaRPr lang="en-US" b="1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8E9ACB-9715-41E2-8D73-A405985FDD30}" type="parTrans" cxnId="{8BDE112E-1204-409F-9492-A5DFB43C59A1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E9B7173-F5E5-43EE-B0C8-2449B6E15AEC}" type="sibTrans" cxnId="{8BDE112E-1204-409F-9492-A5DFB43C59A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8ABB1F-0CD9-448D-9D67-6ECBBB91A2DB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Couch DB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1705AF-EF2E-46B3-8BE5-3E83E599DBB8}" type="parTrans" cxnId="{1808C370-8A86-4E46-B170-B2062DA4A1D1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64B3A9-13E3-4205-9FAD-314CF875C89C}" type="sibTrans" cxnId="{1808C370-8A86-4E46-B170-B2062DA4A1D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FDDF63F-CB3F-4D1B-BCA8-F31679BB80A3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Cloudant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5A0C432-2D47-4441-A417-D2B065729DEE}" type="parTrans" cxnId="{D6F66278-CA74-46A9-A807-767DC7A3B02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E29ED20-DB59-4FF9-AA92-DB9A5E04B359}" type="sibTrans" cxnId="{D6F66278-CA74-46A9-A807-767DC7A3B02C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B00D8D-24B6-4DF6-B3AE-3F914C8F22AB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 Stores</a:t>
          </a:r>
          <a:endParaRPr lang="en-US" sz="1400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A7BC3F-0355-41FC-8DBE-C02B690638A6}" type="parTrans" cxnId="{60A12223-AF76-4020-A81A-277FDA70BAB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BEDA58A-01D2-4393-BF28-438A7499D979}" type="sibTrans" cxnId="{60A12223-AF76-4020-A81A-277FDA70BAB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4780B1-8D81-4B99-B369-57A7A6ED5BD5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HyperGraphDB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8364D39-7BEE-4745-97DE-B9FAFEFC13F8}" type="parTrans" cxnId="{4EFB0417-7D38-4F45-8553-A631B4EB51D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69D708-D0BD-4B32-9EFD-E9502BEF9127}" type="sibTrans" cxnId="{4EFB0417-7D38-4F45-8553-A631B4EB51DE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78CB05-62A5-44A7-A5EC-BCB04B2C430D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Neo4J 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B19D06A-8357-44D2-89F3-7C319C5E33D2}" type="parTrans" cxnId="{6B027779-7902-45D0-8B5D-69221B77BC3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0647D7-DAC3-47B2-AF13-EB99ABB51975}" type="sibTrans" cxnId="{6B027779-7902-45D0-8B5D-69221B77BC36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E7B39E-8FC4-40BD-9854-B4A33F7B700D}">
      <dgm:prSet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Oracle NoSQL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92CC2F8-227E-49EB-9277-606771911A5D}" type="parTrans" cxnId="{43972F31-0CC8-463A-858E-EE4ECF7E2108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CFFB31-0B6A-45DF-A723-E7F26B8B28FF}" type="sibTrans" cxnId="{43972F31-0CC8-463A-858E-EE4ECF7E210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85A7F5-D915-4B42-9644-EE81B6D41B38}" type="pres">
      <dgm:prSet presAssocID="{34A10AD3-6D89-48B4-A0F6-A7E569AE0C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FA33B79-5FA8-4C25-B221-B646A71E3914}" type="pres">
      <dgm:prSet presAssocID="{67F08230-2EBF-4DC9-937E-A51CAF64A318}" presName="root" presStyleCnt="0"/>
      <dgm:spPr/>
      <dgm:t>
        <a:bodyPr/>
        <a:lstStyle/>
        <a:p>
          <a:endParaRPr lang="en-US"/>
        </a:p>
      </dgm:t>
    </dgm:pt>
    <dgm:pt modelId="{E053BA8E-88D7-471E-B182-48E08D7E8331}" type="pres">
      <dgm:prSet presAssocID="{67F08230-2EBF-4DC9-937E-A51CAF64A318}" presName="rootComposite" presStyleCnt="0"/>
      <dgm:spPr/>
      <dgm:t>
        <a:bodyPr/>
        <a:lstStyle/>
        <a:p>
          <a:endParaRPr lang="en-US"/>
        </a:p>
      </dgm:t>
    </dgm:pt>
    <dgm:pt modelId="{8A3DA69D-1E64-4308-BAFC-E4F4D5A0B4B9}" type="pres">
      <dgm:prSet presAssocID="{67F08230-2EBF-4DC9-937E-A51CAF64A318}" presName="rootText" presStyleLbl="node1" presStyleIdx="0" presStyleCnt="4"/>
      <dgm:spPr/>
      <dgm:t>
        <a:bodyPr/>
        <a:lstStyle/>
        <a:p>
          <a:endParaRPr lang="en-US"/>
        </a:p>
      </dgm:t>
    </dgm:pt>
    <dgm:pt modelId="{281E12DB-CE24-411E-A523-832B33DCA1BC}" type="pres">
      <dgm:prSet presAssocID="{67F08230-2EBF-4DC9-937E-A51CAF64A318}" presName="rootConnector" presStyleLbl="node1" presStyleIdx="0" presStyleCnt="4"/>
      <dgm:spPr/>
      <dgm:t>
        <a:bodyPr/>
        <a:lstStyle/>
        <a:p>
          <a:endParaRPr lang="en-US"/>
        </a:p>
      </dgm:t>
    </dgm:pt>
    <dgm:pt modelId="{79BA403F-2A67-4DBA-83D3-7CBEE2A63494}" type="pres">
      <dgm:prSet presAssocID="{67F08230-2EBF-4DC9-937E-A51CAF64A318}" presName="childShape" presStyleCnt="0"/>
      <dgm:spPr/>
      <dgm:t>
        <a:bodyPr/>
        <a:lstStyle/>
        <a:p>
          <a:endParaRPr lang="en-US"/>
        </a:p>
      </dgm:t>
    </dgm:pt>
    <dgm:pt modelId="{B11D5EB1-59C8-47EA-BA6B-CE1687F53CF1}" type="pres">
      <dgm:prSet presAssocID="{D3B585AF-2714-41D8-9934-D93BF4703AFB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ED56769A-E99E-4316-A355-1727F5ABAFA6}" type="pres">
      <dgm:prSet presAssocID="{D1D6ABE1-F354-4550-A299-3649A26607A9}" presName="childText" presStyleLbl="bgAcc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BB305-8B16-4F54-894C-FB22FF79A28E}" type="pres">
      <dgm:prSet presAssocID="{196D0500-76BD-4C9D-8983-55DD427988F4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F2E1CE78-F64A-4AD2-825C-D88627E3FF7C}" type="pres">
      <dgm:prSet presAssocID="{C6EDABF8-568A-4B7C-A04E-667E51EC38FA}" presName="childText" presStyleLbl="bgAcc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6101-FFF7-4994-A63F-C72D2DDF337F}" type="pres">
      <dgm:prSet presAssocID="{CBCCEB99-7CFD-4B92-B20C-E1E199909663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33A19746-6671-48DF-BB44-91556CAB8020}" type="pres">
      <dgm:prSet presAssocID="{D3790F58-9740-4285-84ED-D633C66C4B64}" presName="childText" presStyleLbl="bgAcc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D5028-2091-4391-A662-F74B660FE195}" type="pres">
      <dgm:prSet presAssocID="{29DA81D2-FC5A-45B6-9FD6-D5833773196A}" presName="root" presStyleCnt="0"/>
      <dgm:spPr/>
      <dgm:t>
        <a:bodyPr/>
        <a:lstStyle/>
        <a:p>
          <a:endParaRPr lang="en-US"/>
        </a:p>
      </dgm:t>
    </dgm:pt>
    <dgm:pt modelId="{E7D5EEDF-32E3-49FF-A359-398934D1DC33}" type="pres">
      <dgm:prSet presAssocID="{29DA81D2-FC5A-45B6-9FD6-D5833773196A}" presName="rootComposite" presStyleCnt="0"/>
      <dgm:spPr/>
      <dgm:t>
        <a:bodyPr/>
        <a:lstStyle/>
        <a:p>
          <a:endParaRPr lang="en-US"/>
        </a:p>
      </dgm:t>
    </dgm:pt>
    <dgm:pt modelId="{6503BD26-4458-4FBC-A1C0-521B6F48DD49}" type="pres">
      <dgm:prSet presAssocID="{29DA81D2-FC5A-45B6-9FD6-D5833773196A}" presName="rootText" presStyleLbl="node1" presStyleIdx="1" presStyleCnt="4"/>
      <dgm:spPr/>
      <dgm:t>
        <a:bodyPr/>
        <a:lstStyle/>
        <a:p>
          <a:endParaRPr lang="en-US"/>
        </a:p>
      </dgm:t>
    </dgm:pt>
    <dgm:pt modelId="{0A9707D2-8C4F-4EAB-8000-872901692B83}" type="pres">
      <dgm:prSet presAssocID="{29DA81D2-FC5A-45B6-9FD6-D5833773196A}" presName="rootConnector" presStyleLbl="node1" presStyleIdx="1" presStyleCnt="4"/>
      <dgm:spPr/>
      <dgm:t>
        <a:bodyPr/>
        <a:lstStyle/>
        <a:p>
          <a:endParaRPr lang="en-US"/>
        </a:p>
      </dgm:t>
    </dgm:pt>
    <dgm:pt modelId="{22C5E350-CAE9-4AD9-92F0-6B8CFAEAFE4A}" type="pres">
      <dgm:prSet presAssocID="{29DA81D2-FC5A-45B6-9FD6-D5833773196A}" presName="childShape" presStyleCnt="0"/>
      <dgm:spPr/>
      <dgm:t>
        <a:bodyPr/>
        <a:lstStyle/>
        <a:p>
          <a:endParaRPr lang="en-US"/>
        </a:p>
      </dgm:t>
    </dgm:pt>
    <dgm:pt modelId="{15D98C11-C377-4B88-ACD0-0BBCD68428AA}" type="pres">
      <dgm:prSet presAssocID="{FE97ECD9-24BE-4EF9-AF73-5F2980AF7E3D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0B7AFE8E-58FA-42FF-9057-BE8191DB3F9A}" type="pres">
      <dgm:prSet presAssocID="{2794E605-6183-4077-A27A-B6618551CC41}" presName="childText" presStyleLbl="bgAcc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37E91-7E47-45AF-B478-57E277555952}" type="pres">
      <dgm:prSet presAssocID="{EF1033FC-6737-4435-B7A5-618B053D84B7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180422E4-07C1-409E-B7A7-08DAA425CE7A}" type="pres">
      <dgm:prSet presAssocID="{A7C2223C-C919-426B-8F30-EBBBC84818D8}" presName="childText" presStyleLbl="bgAcc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39EC7-66EC-4402-A4F9-49B03255639A}" type="pres">
      <dgm:prSet presAssocID="{D8C98CEE-64DD-46B8-B96C-D3977A30F9F5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0AADF49D-32D9-4561-A150-BFC554F78E86}" type="pres">
      <dgm:prSet presAssocID="{447F54B9-2769-4FE1-82FA-B655DDC5D83B}" presName="childText" presStyleLbl="bgAcc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AE17F-3EE3-40A7-BC10-67AD2827BC68}" type="pres">
      <dgm:prSet presAssocID="{2215E745-7607-4BBD-8F89-A5F330CBFF5F}" presName="root" presStyleCnt="0"/>
      <dgm:spPr/>
      <dgm:t>
        <a:bodyPr/>
        <a:lstStyle/>
        <a:p>
          <a:endParaRPr lang="en-US"/>
        </a:p>
      </dgm:t>
    </dgm:pt>
    <dgm:pt modelId="{FEB27B4F-B40E-4870-B724-496AF8BE134C}" type="pres">
      <dgm:prSet presAssocID="{2215E745-7607-4BBD-8F89-A5F330CBFF5F}" presName="rootComposite" presStyleCnt="0"/>
      <dgm:spPr/>
      <dgm:t>
        <a:bodyPr/>
        <a:lstStyle/>
        <a:p>
          <a:endParaRPr lang="en-US"/>
        </a:p>
      </dgm:t>
    </dgm:pt>
    <dgm:pt modelId="{C09353F2-7F34-4EBE-8F32-753263B7484A}" type="pres">
      <dgm:prSet presAssocID="{2215E745-7607-4BBD-8F89-A5F330CBFF5F}" presName="rootText" presStyleLbl="node1" presStyleIdx="2" presStyleCnt="4"/>
      <dgm:spPr/>
      <dgm:t>
        <a:bodyPr/>
        <a:lstStyle/>
        <a:p>
          <a:endParaRPr lang="en-US"/>
        </a:p>
      </dgm:t>
    </dgm:pt>
    <dgm:pt modelId="{95AF7BB7-D770-4DAA-B7DA-F42CCF605E0D}" type="pres">
      <dgm:prSet presAssocID="{2215E745-7607-4BBD-8F89-A5F330CBFF5F}" presName="rootConnector" presStyleLbl="node1" presStyleIdx="2" presStyleCnt="4"/>
      <dgm:spPr/>
      <dgm:t>
        <a:bodyPr/>
        <a:lstStyle/>
        <a:p>
          <a:endParaRPr lang="en-US"/>
        </a:p>
      </dgm:t>
    </dgm:pt>
    <dgm:pt modelId="{A929E117-BF43-4B10-B3D3-9DD20F45E544}" type="pres">
      <dgm:prSet presAssocID="{2215E745-7607-4BBD-8F89-A5F330CBFF5F}" presName="childShape" presStyleCnt="0"/>
      <dgm:spPr/>
      <dgm:t>
        <a:bodyPr/>
        <a:lstStyle/>
        <a:p>
          <a:endParaRPr lang="en-US"/>
        </a:p>
      </dgm:t>
    </dgm:pt>
    <dgm:pt modelId="{93E46294-1597-4DF7-81D2-7A83314DE61C}" type="pres">
      <dgm:prSet presAssocID="{C18E9ACB-9715-41E2-8D73-A405985FDD30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376277CB-1111-497C-AB0F-9F4AA2EF7226}" type="pres">
      <dgm:prSet presAssocID="{2DED134B-4398-4FA6-9243-B67BFC8E966D}" presName="childText" presStyleLbl="bgAcc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EC6811-6877-48C8-BFF2-21B850655706}" type="pres">
      <dgm:prSet presAssocID="{E91705AF-EF2E-46B3-8BE5-3E83E599DBB8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D7A27C84-BC47-4444-9BBA-56718D73F1B6}" type="pres">
      <dgm:prSet presAssocID="{D48ABB1F-0CD9-448D-9D67-6ECBBB91A2DB}" presName="childText" presStyleLbl="bgAcc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2E537-898D-4ECC-8819-BD7B067B39DA}" type="pres">
      <dgm:prSet presAssocID="{05A0C432-2D47-4441-A417-D2B065729DEE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B750E40C-7A78-4EC6-A726-AE866A9BBF9E}" type="pres">
      <dgm:prSet presAssocID="{DFDDF63F-CB3F-4D1B-BCA8-F31679BB80A3}" presName="childText" presStyleLbl="bgAcc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B78EF-642A-43E1-9E34-1BA41FDE1814}" type="pres">
      <dgm:prSet presAssocID="{F0B00D8D-24B6-4DF6-B3AE-3F914C8F22AB}" presName="root" presStyleCnt="0"/>
      <dgm:spPr/>
      <dgm:t>
        <a:bodyPr/>
        <a:lstStyle/>
        <a:p>
          <a:endParaRPr lang="en-US"/>
        </a:p>
      </dgm:t>
    </dgm:pt>
    <dgm:pt modelId="{7EB76725-BA8B-47C4-B03D-0C40C42346DB}" type="pres">
      <dgm:prSet presAssocID="{F0B00D8D-24B6-4DF6-B3AE-3F914C8F22AB}" presName="rootComposite" presStyleCnt="0"/>
      <dgm:spPr/>
      <dgm:t>
        <a:bodyPr/>
        <a:lstStyle/>
        <a:p>
          <a:endParaRPr lang="en-US"/>
        </a:p>
      </dgm:t>
    </dgm:pt>
    <dgm:pt modelId="{1FDB8D5A-1EB0-41B3-A4CF-25FDC53B266F}" type="pres">
      <dgm:prSet presAssocID="{F0B00D8D-24B6-4DF6-B3AE-3F914C8F22AB}" presName="rootText" presStyleLbl="node1" presStyleIdx="3" presStyleCnt="4"/>
      <dgm:spPr/>
      <dgm:t>
        <a:bodyPr/>
        <a:lstStyle/>
        <a:p>
          <a:endParaRPr lang="en-US"/>
        </a:p>
      </dgm:t>
    </dgm:pt>
    <dgm:pt modelId="{D304EC64-B549-44B4-8716-1723BFADE8ED}" type="pres">
      <dgm:prSet presAssocID="{F0B00D8D-24B6-4DF6-B3AE-3F914C8F22AB}" presName="rootConnector" presStyleLbl="node1" presStyleIdx="3" presStyleCnt="4"/>
      <dgm:spPr/>
      <dgm:t>
        <a:bodyPr/>
        <a:lstStyle/>
        <a:p>
          <a:endParaRPr lang="en-US"/>
        </a:p>
      </dgm:t>
    </dgm:pt>
    <dgm:pt modelId="{B88AF36D-7F96-4326-A049-26360CF79F11}" type="pres">
      <dgm:prSet presAssocID="{F0B00D8D-24B6-4DF6-B3AE-3F914C8F22AB}" presName="childShape" presStyleCnt="0"/>
      <dgm:spPr/>
      <dgm:t>
        <a:bodyPr/>
        <a:lstStyle/>
        <a:p>
          <a:endParaRPr lang="en-US"/>
        </a:p>
      </dgm:t>
    </dgm:pt>
    <dgm:pt modelId="{F1089B4E-9DED-4340-A67A-3AFEFA601D8A}" type="pres">
      <dgm:prSet presAssocID="{FB19D06A-8357-44D2-89F3-7C319C5E33D2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0525007D-3571-464E-8D9E-8CA813114065}" type="pres">
      <dgm:prSet presAssocID="{3E78CB05-62A5-44A7-A5EC-BCB04B2C430D}" presName="childText" presStyleLbl="bgAcc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ADBCB-2C42-4058-A2AB-98E2A0EEDF91}" type="pres">
      <dgm:prSet presAssocID="{192CC2F8-227E-49EB-9277-606771911A5D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C471E690-F257-4F94-B3B7-1737622C3E60}" type="pres">
      <dgm:prSet presAssocID="{49E7B39E-8FC4-40BD-9854-B4A33F7B700D}" presName="childText" presStyleLbl="bgAcc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0704D-D6AA-45EB-B23B-658E2EA98074}" type="pres">
      <dgm:prSet presAssocID="{C8364D39-7BEE-4745-97DE-B9FAFEFC13F8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3695468E-1478-460E-B0CF-F0A36F6920E4}" type="pres">
      <dgm:prSet presAssocID="{684780B1-8D81-4B99-B369-57A7A6ED5BD5}" presName="childText" presStyleLbl="bgAcc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BDB33-6546-4B6C-B7C9-390BDDAD72F4}" type="presOf" srcId="{DFDDF63F-CB3F-4D1B-BCA8-F31679BB80A3}" destId="{B750E40C-7A78-4EC6-A726-AE866A9BBF9E}" srcOrd="0" destOrd="0" presId="urn:microsoft.com/office/officeart/2005/8/layout/hierarchy3"/>
    <dgm:cxn modelId="{EBD8BA94-624D-42B0-857D-6B55467F2437}" type="presOf" srcId="{2215E745-7607-4BBD-8F89-A5F330CBFF5F}" destId="{C09353F2-7F34-4EBE-8F32-753263B7484A}" srcOrd="0" destOrd="0" presId="urn:microsoft.com/office/officeart/2005/8/layout/hierarchy3"/>
    <dgm:cxn modelId="{F454A49E-345D-4543-8B53-61B1C6AC19A8}" type="presOf" srcId="{D8C98CEE-64DD-46B8-B96C-D3977A30F9F5}" destId="{43539EC7-66EC-4402-A4F9-49B03255639A}" srcOrd="0" destOrd="0" presId="urn:microsoft.com/office/officeart/2005/8/layout/hierarchy3"/>
    <dgm:cxn modelId="{D28745D3-7548-4739-9301-30C65CD8C77E}" type="presOf" srcId="{C18E9ACB-9715-41E2-8D73-A405985FDD30}" destId="{93E46294-1597-4DF7-81D2-7A83314DE61C}" srcOrd="0" destOrd="0" presId="urn:microsoft.com/office/officeart/2005/8/layout/hierarchy3"/>
    <dgm:cxn modelId="{F77D7C09-2432-466C-AC80-B0870AC010DB}" srcId="{67F08230-2EBF-4DC9-937E-A51CAF64A318}" destId="{D1D6ABE1-F354-4550-A299-3649A26607A9}" srcOrd="0" destOrd="0" parTransId="{D3B585AF-2714-41D8-9934-D93BF4703AFB}" sibTransId="{8DDEC3A6-9147-4BD6-B056-CF61BFD04CB4}"/>
    <dgm:cxn modelId="{93922795-AF9D-4173-989B-0483A202E79C}" srcId="{67F08230-2EBF-4DC9-937E-A51CAF64A318}" destId="{C6EDABF8-568A-4B7C-A04E-667E51EC38FA}" srcOrd="1" destOrd="0" parTransId="{196D0500-76BD-4C9D-8983-55DD427988F4}" sibTransId="{9465B626-7FA0-4C3F-9F27-A0615F4E98B2}"/>
    <dgm:cxn modelId="{D6F66278-CA74-46A9-A807-767DC7A3B02C}" srcId="{2215E745-7607-4BBD-8F89-A5F330CBFF5F}" destId="{DFDDF63F-CB3F-4D1B-BCA8-F31679BB80A3}" srcOrd="2" destOrd="0" parTransId="{05A0C432-2D47-4441-A417-D2B065729DEE}" sibTransId="{DE29ED20-DB59-4FF9-AA92-DB9A5E04B359}"/>
    <dgm:cxn modelId="{8BDE112E-1204-409F-9492-A5DFB43C59A1}" srcId="{2215E745-7607-4BBD-8F89-A5F330CBFF5F}" destId="{2DED134B-4398-4FA6-9243-B67BFC8E966D}" srcOrd="0" destOrd="0" parTransId="{C18E9ACB-9715-41E2-8D73-A405985FDD30}" sibTransId="{DE9B7173-F5E5-43EE-B0C8-2449B6E15AEC}"/>
    <dgm:cxn modelId="{92E562FE-D98B-4571-A426-583078C999DE}" type="presOf" srcId="{F0B00D8D-24B6-4DF6-B3AE-3F914C8F22AB}" destId="{1FDB8D5A-1EB0-41B3-A4CF-25FDC53B266F}" srcOrd="0" destOrd="0" presId="urn:microsoft.com/office/officeart/2005/8/layout/hierarchy3"/>
    <dgm:cxn modelId="{96A64B96-B9A3-4276-AF9E-4313818DF1F8}" type="presOf" srcId="{2794E605-6183-4077-A27A-B6618551CC41}" destId="{0B7AFE8E-58FA-42FF-9057-BE8191DB3F9A}" srcOrd="0" destOrd="0" presId="urn:microsoft.com/office/officeart/2005/8/layout/hierarchy3"/>
    <dgm:cxn modelId="{3950D371-F2DA-4C56-A33E-54C1D49A90DD}" type="presOf" srcId="{C6EDABF8-568A-4B7C-A04E-667E51EC38FA}" destId="{F2E1CE78-F64A-4AD2-825C-D88627E3FF7C}" srcOrd="0" destOrd="0" presId="urn:microsoft.com/office/officeart/2005/8/layout/hierarchy3"/>
    <dgm:cxn modelId="{A91FFBE3-3D28-4AB7-B004-26C1CCDC8412}" type="presOf" srcId="{D1D6ABE1-F354-4550-A299-3649A26607A9}" destId="{ED56769A-E99E-4316-A355-1727F5ABAFA6}" srcOrd="0" destOrd="0" presId="urn:microsoft.com/office/officeart/2005/8/layout/hierarchy3"/>
    <dgm:cxn modelId="{BE71526E-8AF1-4E81-ADE3-E830939C0522}" srcId="{29DA81D2-FC5A-45B6-9FD6-D5833773196A}" destId="{447F54B9-2769-4FE1-82FA-B655DDC5D83B}" srcOrd="2" destOrd="0" parTransId="{D8C98CEE-64DD-46B8-B96C-D3977A30F9F5}" sibTransId="{E0D59C6E-1644-4BCF-97AB-32ECFDA62916}"/>
    <dgm:cxn modelId="{B16DAE16-32E1-4408-94FA-D7C7DB80038E}" type="presOf" srcId="{A7C2223C-C919-426B-8F30-EBBBC84818D8}" destId="{180422E4-07C1-409E-B7A7-08DAA425CE7A}" srcOrd="0" destOrd="0" presId="urn:microsoft.com/office/officeart/2005/8/layout/hierarchy3"/>
    <dgm:cxn modelId="{0B1BC29E-3C5C-43CC-A85A-86A8108ACAAA}" srcId="{34A10AD3-6D89-48B4-A0F6-A7E569AE0C5C}" destId="{29DA81D2-FC5A-45B6-9FD6-D5833773196A}" srcOrd="1" destOrd="0" parTransId="{38B0E390-B42D-4CE1-A065-CFF5908DF733}" sibTransId="{739E5505-2545-4F86-AD09-E8A12FDF0252}"/>
    <dgm:cxn modelId="{982911ED-0C96-4401-8704-3BB7F406967E}" type="presOf" srcId="{3E78CB05-62A5-44A7-A5EC-BCB04B2C430D}" destId="{0525007D-3571-464E-8D9E-8CA813114065}" srcOrd="0" destOrd="0" presId="urn:microsoft.com/office/officeart/2005/8/layout/hierarchy3"/>
    <dgm:cxn modelId="{1808C370-8A86-4E46-B170-B2062DA4A1D1}" srcId="{2215E745-7607-4BBD-8F89-A5F330CBFF5F}" destId="{D48ABB1F-0CD9-448D-9D67-6ECBBB91A2DB}" srcOrd="1" destOrd="0" parTransId="{E91705AF-EF2E-46B3-8BE5-3E83E599DBB8}" sibTransId="{7664B3A9-13E3-4205-9FAD-314CF875C89C}"/>
    <dgm:cxn modelId="{2F3A4411-DEDE-4581-ADD9-A267C7932AD0}" srcId="{67F08230-2EBF-4DC9-937E-A51CAF64A318}" destId="{D3790F58-9740-4285-84ED-D633C66C4B64}" srcOrd="2" destOrd="0" parTransId="{CBCCEB99-7CFD-4B92-B20C-E1E199909663}" sibTransId="{FD2C9178-DBCB-46E7-B50C-6965A5CA5FD4}"/>
    <dgm:cxn modelId="{7F2060CE-82BA-4C19-B8FC-66AA64B0563F}" type="presOf" srcId="{67F08230-2EBF-4DC9-937E-A51CAF64A318}" destId="{281E12DB-CE24-411E-A523-832B33DCA1BC}" srcOrd="1" destOrd="0" presId="urn:microsoft.com/office/officeart/2005/8/layout/hierarchy3"/>
    <dgm:cxn modelId="{A554EC08-C5EE-43CD-9F2F-108F43C2C60C}" type="presOf" srcId="{E91705AF-EF2E-46B3-8BE5-3E83E599DBB8}" destId="{59EC6811-6877-48C8-BFF2-21B850655706}" srcOrd="0" destOrd="0" presId="urn:microsoft.com/office/officeart/2005/8/layout/hierarchy3"/>
    <dgm:cxn modelId="{60A12223-AF76-4020-A81A-277FDA70BAB3}" srcId="{34A10AD3-6D89-48B4-A0F6-A7E569AE0C5C}" destId="{F0B00D8D-24B6-4DF6-B3AE-3F914C8F22AB}" srcOrd="3" destOrd="0" parTransId="{25A7BC3F-0355-41FC-8DBE-C02B690638A6}" sibTransId="{9BEDA58A-01D2-4393-BF28-438A7499D979}"/>
    <dgm:cxn modelId="{F2B5C2BE-1E4B-40F3-AF77-9853CA33281A}" type="presOf" srcId="{29DA81D2-FC5A-45B6-9FD6-D5833773196A}" destId="{6503BD26-4458-4FBC-A1C0-521B6F48DD49}" srcOrd="0" destOrd="0" presId="urn:microsoft.com/office/officeart/2005/8/layout/hierarchy3"/>
    <dgm:cxn modelId="{1155743F-D50A-43C7-B3F0-102D9753A01B}" type="presOf" srcId="{684780B1-8D81-4B99-B369-57A7A6ED5BD5}" destId="{3695468E-1478-460E-B0CF-F0A36F6920E4}" srcOrd="0" destOrd="0" presId="urn:microsoft.com/office/officeart/2005/8/layout/hierarchy3"/>
    <dgm:cxn modelId="{B7F3DBE4-1B2A-422D-A619-B15D03446449}" type="presOf" srcId="{D3B585AF-2714-41D8-9934-D93BF4703AFB}" destId="{B11D5EB1-59C8-47EA-BA6B-CE1687F53CF1}" srcOrd="0" destOrd="0" presId="urn:microsoft.com/office/officeart/2005/8/layout/hierarchy3"/>
    <dgm:cxn modelId="{7AD785AF-3025-41F3-B510-F139901CA52D}" type="presOf" srcId="{192CC2F8-227E-49EB-9277-606771911A5D}" destId="{DE3ADBCB-2C42-4058-A2AB-98E2A0EEDF91}" srcOrd="0" destOrd="0" presId="urn:microsoft.com/office/officeart/2005/8/layout/hierarchy3"/>
    <dgm:cxn modelId="{EA266A86-76C4-408F-BB7B-0FBE97885384}" srcId="{29DA81D2-FC5A-45B6-9FD6-D5833773196A}" destId="{A7C2223C-C919-426B-8F30-EBBBC84818D8}" srcOrd="1" destOrd="0" parTransId="{EF1033FC-6737-4435-B7A5-618B053D84B7}" sibTransId="{830EA69F-27BC-42DF-8808-C4312D873A2B}"/>
    <dgm:cxn modelId="{580FBE36-2239-4BEB-A901-3DFB2D0DD715}" srcId="{29DA81D2-FC5A-45B6-9FD6-D5833773196A}" destId="{2794E605-6183-4077-A27A-B6618551CC41}" srcOrd="0" destOrd="0" parTransId="{FE97ECD9-24BE-4EF9-AF73-5F2980AF7E3D}" sibTransId="{08FCF884-0B2C-4984-9F36-CB75DEACF824}"/>
    <dgm:cxn modelId="{6CDE9B9C-FA2B-44A3-A8FA-35C6ACB45E71}" type="presOf" srcId="{29DA81D2-FC5A-45B6-9FD6-D5833773196A}" destId="{0A9707D2-8C4F-4EAB-8000-872901692B83}" srcOrd="1" destOrd="0" presId="urn:microsoft.com/office/officeart/2005/8/layout/hierarchy3"/>
    <dgm:cxn modelId="{FB6ACBEA-43AD-47CD-B3ED-53FCBF4BA7DC}" type="presOf" srcId="{05A0C432-2D47-4441-A417-D2B065729DEE}" destId="{C952E537-898D-4ECC-8819-BD7B067B39DA}" srcOrd="0" destOrd="0" presId="urn:microsoft.com/office/officeart/2005/8/layout/hierarchy3"/>
    <dgm:cxn modelId="{B75216CD-E565-4C69-B374-9AF7CD19E72E}" type="presOf" srcId="{D48ABB1F-0CD9-448D-9D67-6ECBBB91A2DB}" destId="{D7A27C84-BC47-4444-9BBA-56718D73F1B6}" srcOrd="0" destOrd="0" presId="urn:microsoft.com/office/officeart/2005/8/layout/hierarchy3"/>
    <dgm:cxn modelId="{B0660E1E-D717-4E54-B84B-F69C261DD1AC}" type="presOf" srcId="{C8364D39-7BEE-4745-97DE-B9FAFEFC13F8}" destId="{7AB0704D-D6AA-45EB-B23B-658E2EA98074}" srcOrd="0" destOrd="0" presId="urn:microsoft.com/office/officeart/2005/8/layout/hierarchy3"/>
    <dgm:cxn modelId="{2C896380-0ADF-4E7B-B55F-5B8D32634900}" type="presOf" srcId="{34A10AD3-6D89-48B4-A0F6-A7E569AE0C5C}" destId="{BE85A7F5-D915-4B42-9644-EE81B6D41B38}" srcOrd="0" destOrd="0" presId="urn:microsoft.com/office/officeart/2005/8/layout/hierarchy3"/>
    <dgm:cxn modelId="{20BFC6DB-B0AE-4994-8D5D-DF0BC657FF23}" type="presOf" srcId="{FB19D06A-8357-44D2-89F3-7C319C5E33D2}" destId="{F1089B4E-9DED-4340-A67A-3AFEFA601D8A}" srcOrd="0" destOrd="0" presId="urn:microsoft.com/office/officeart/2005/8/layout/hierarchy3"/>
    <dgm:cxn modelId="{9488FBF4-2A46-4721-BA89-366EC136AC77}" srcId="{34A10AD3-6D89-48B4-A0F6-A7E569AE0C5C}" destId="{67F08230-2EBF-4DC9-937E-A51CAF64A318}" srcOrd="0" destOrd="0" parTransId="{FE81DEEC-6B02-47E5-9DB2-028BB57793A8}" sibTransId="{914D727A-CB06-4647-B316-F760721F85AC}"/>
    <dgm:cxn modelId="{D7D4C782-3D88-499A-915E-D727F31AD29C}" type="presOf" srcId="{D3790F58-9740-4285-84ED-D633C66C4B64}" destId="{33A19746-6671-48DF-BB44-91556CAB8020}" srcOrd="0" destOrd="0" presId="urn:microsoft.com/office/officeart/2005/8/layout/hierarchy3"/>
    <dgm:cxn modelId="{6B027779-7902-45D0-8B5D-69221B77BC36}" srcId="{F0B00D8D-24B6-4DF6-B3AE-3F914C8F22AB}" destId="{3E78CB05-62A5-44A7-A5EC-BCB04B2C430D}" srcOrd="0" destOrd="0" parTransId="{FB19D06A-8357-44D2-89F3-7C319C5E33D2}" sibTransId="{F60647D7-DAC3-47B2-AF13-EB99ABB51975}"/>
    <dgm:cxn modelId="{50FFDF9D-5D4C-4765-A064-B40F41CD98C1}" type="presOf" srcId="{447F54B9-2769-4FE1-82FA-B655DDC5D83B}" destId="{0AADF49D-32D9-4561-A150-BFC554F78E86}" srcOrd="0" destOrd="0" presId="urn:microsoft.com/office/officeart/2005/8/layout/hierarchy3"/>
    <dgm:cxn modelId="{61ECBDDC-E144-4086-AA7D-6AE5C5EA0BE7}" type="presOf" srcId="{EF1033FC-6737-4435-B7A5-618B053D84B7}" destId="{10337E91-7E47-45AF-B478-57E277555952}" srcOrd="0" destOrd="0" presId="urn:microsoft.com/office/officeart/2005/8/layout/hierarchy3"/>
    <dgm:cxn modelId="{E9863D66-56F4-4D11-964D-2376EF04DBDA}" type="presOf" srcId="{2215E745-7607-4BBD-8F89-A5F330CBFF5F}" destId="{95AF7BB7-D770-4DAA-B7DA-F42CCF605E0D}" srcOrd="1" destOrd="0" presId="urn:microsoft.com/office/officeart/2005/8/layout/hierarchy3"/>
    <dgm:cxn modelId="{4EFB0417-7D38-4F45-8553-A631B4EB51DE}" srcId="{F0B00D8D-24B6-4DF6-B3AE-3F914C8F22AB}" destId="{684780B1-8D81-4B99-B369-57A7A6ED5BD5}" srcOrd="2" destOrd="0" parTransId="{C8364D39-7BEE-4745-97DE-B9FAFEFC13F8}" sibTransId="{0469D708-D0BD-4B32-9EFD-E9502BEF9127}"/>
    <dgm:cxn modelId="{399C0B88-CE0A-40D4-8A61-CD84FD29B0DF}" type="presOf" srcId="{67F08230-2EBF-4DC9-937E-A51CAF64A318}" destId="{8A3DA69D-1E64-4308-BAFC-E4F4D5A0B4B9}" srcOrd="0" destOrd="0" presId="urn:microsoft.com/office/officeart/2005/8/layout/hierarchy3"/>
    <dgm:cxn modelId="{43972F31-0CC8-463A-858E-EE4ECF7E2108}" srcId="{F0B00D8D-24B6-4DF6-B3AE-3F914C8F22AB}" destId="{49E7B39E-8FC4-40BD-9854-B4A33F7B700D}" srcOrd="1" destOrd="0" parTransId="{192CC2F8-227E-49EB-9277-606771911A5D}" sibTransId="{A2CFFB31-0B6A-45DF-A723-E7F26B8B28FF}"/>
    <dgm:cxn modelId="{73D2A1F9-8840-42FF-AF89-C2809B5D16C3}" type="presOf" srcId="{196D0500-76BD-4C9D-8983-55DD427988F4}" destId="{511BB305-8B16-4F54-894C-FB22FF79A28E}" srcOrd="0" destOrd="0" presId="urn:microsoft.com/office/officeart/2005/8/layout/hierarchy3"/>
    <dgm:cxn modelId="{F1241504-3DF3-4506-B986-E33D05E140AF}" type="presOf" srcId="{FE97ECD9-24BE-4EF9-AF73-5F2980AF7E3D}" destId="{15D98C11-C377-4B88-ACD0-0BBCD68428AA}" srcOrd="0" destOrd="0" presId="urn:microsoft.com/office/officeart/2005/8/layout/hierarchy3"/>
    <dgm:cxn modelId="{A1CE4173-4AFB-4363-A90B-4EE297B77AC5}" type="presOf" srcId="{2DED134B-4398-4FA6-9243-B67BFC8E966D}" destId="{376277CB-1111-497C-AB0F-9F4AA2EF7226}" srcOrd="0" destOrd="0" presId="urn:microsoft.com/office/officeart/2005/8/layout/hierarchy3"/>
    <dgm:cxn modelId="{4E24563F-BC38-4CFE-9B7A-8C40877F1220}" type="presOf" srcId="{CBCCEB99-7CFD-4B92-B20C-E1E199909663}" destId="{C03A6101-FFF7-4994-A63F-C72D2DDF337F}" srcOrd="0" destOrd="0" presId="urn:microsoft.com/office/officeart/2005/8/layout/hierarchy3"/>
    <dgm:cxn modelId="{4C18A65B-A1AE-499E-9356-43DB05DAC7CE}" type="presOf" srcId="{F0B00D8D-24B6-4DF6-B3AE-3F914C8F22AB}" destId="{D304EC64-B549-44B4-8716-1723BFADE8ED}" srcOrd="1" destOrd="0" presId="urn:microsoft.com/office/officeart/2005/8/layout/hierarchy3"/>
    <dgm:cxn modelId="{BF90FBCD-4924-489C-B3CF-7E1DC60AA443}" type="presOf" srcId="{49E7B39E-8FC4-40BD-9854-B4A33F7B700D}" destId="{C471E690-F257-4F94-B3B7-1737622C3E60}" srcOrd="0" destOrd="0" presId="urn:microsoft.com/office/officeart/2005/8/layout/hierarchy3"/>
    <dgm:cxn modelId="{ACE9AF8E-5501-43AC-8069-6173EE0488BD}" srcId="{34A10AD3-6D89-48B4-A0F6-A7E569AE0C5C}" destId="{2215E745-7607-4BBD-8F89-A5F330CBFF5F}" srcOrd="2" destOrd="0" parTransId="{00744F99-1D80-4B9A-82E7-9E4867499D3D}" sibTransId="{7D401624-7757-4E2C-8BA6-A5C9EF77D839}"/>
    <dgm:cxn modelId="{B0D56D4C-1C34-4B18-B078-F3D3B4BE6B20}" type="presParOf" srcId="{BE85A7F5-D915-4B42-9644-EE81B6D41B38}" destId="{EFA33B79-5FA8-4C25-B221-B646A71E3914}" srcOrd="0" destOrd="0" presId="urn:microsoft.com/office/officeart/2005/8/layout/hierarchy3"/>
    <dgm:cxn modelId="{01C99B20-9792-4C6C-976B-DBC5CEE9B4E5}" type="presParOf" srcId="{EFA33B79-5FA8-4C25-B221-B646A71E3914}" destId="{E053BA8E-88D7-471E-B182-48E08D7E8331}" srcOrd="0" destOrd="0" presId="urn:microsoft.com/office/officeart/2005/8/layout/hierarchy3"/>
    <dgm:cxn modelId="{0775C9DF-9DC0-4187-ADDF-36B920C1CD13}" type="presParOf" srcId="{E053BA8E-88D7-471E-B182-48E08D7E8331}" destId="{8A3DA69D-1E64-4308-BAFC-E4F4D5A0B4B9}" srcOrd="0" destOrd="0" presId="urn:microsoft.com/office/officeart/2005/8/layout/hierarchy3"/>
    <dgm:cxn modelId="{85F2485C-BABF-43A3-ADA4-5F03FE5F0BCC}" type="presParOf" srcId="{E053BA8E-88D7-471E-B182-48E08D7E8331}" destId="{281E12DB-CE24-411E-A523-832B33DCA1BC}" srcOrd="1" destOrd="0" presId="urn:microsoft.com/office/officeart/2005/8/layout/hierarchy3"/>
    <dgm:cxn modelId="{DE07405B-5E98-441B-9146-58EABC3192E7}" type="presParOf" srcId="{EFA33B79-5FA8-4C25-B221-B646A71E3914}" destId="{79BA403F-2A67-4DBA-83D3-7CBEE2A63494}" srcOrd="1" destOrd="0" presId="urn:microsoft.com/office/officeart/2005/8/layout/hierarchy3"/>
    <dgm:cxn modelId="{D5AAF440-91F8-4C35-A24F-76EC3E395C4B}" type="presParOf" srcId="{79BA403F-2A67-4DBA-83D3-7CBEE2A63494}" destId="{B11D5EB1-59C8-47EA-BA6B-CE1687F53CF1}" srcOrd="0" destOrd="0" presId="urn:microsoft.com/office/officeart/2005/8/layout/hierarchy3"/>
    <dgm:cxn modelId="{39813B74-4A6B-47A8-AFE0-403702CA955E}" type="presParOf" srcId="{79BA403F-2A67-4DBA-83D3-7CBEE2A63494}" destId="{ED56769A-E99E-4316-A355-1727F5ABAFA6}" srcOrd="1" destOrd="0" presId="urn:microsoft.com/office/officeart/2005/8/layout/hierarchy3"/>
    <dgm:cxn modelId="{1917E36E-525B-4ACF-8443-8009D9828249}" type="presParOf" srcId="{79BA403F-2A67-4DBA-83D3-7CBEE2A63494}" destId="{511BB305-8B16-4F54-894C-FB22FF79A28E}" srcOrd="2" destOrd="0" presId="urn:microsoft.com/office/officeart/2005/8/layout/hierarchy3"/>
    <dgm:cxn modelId="{55D8191F-3CF0-4D00-AC89-7B5A704F02D4}" type="presParOf" srcId="{79BA403F-2A67-4DBA-83D3-7CBEE2A63494}" destId="{F2E1CE78-F64A-4AD2-825C-D88627E3FF7C}" srcOrd="3" destOrd="0" presId="urn:microsoft.com/office/officeart/2005/8/layout/hierarchy3"/>
    <dgm:cxn modelId="{4BDF619D-ABDF-43AE-86F1-60A03991631D}" type="presParOf" srcId="{79BA403F-2A67-4DBA-83D3-7CBEE2A63494}" destId="{C03A6101-FFF7-4994-A63F-C72D2DDF337F}" srcOrd="4" destOrd="0" presId="urn:microsoft.com/office/officeart/2005/8/layout/hierarchy3"/>
    <dgm:cxn modelId="{3FC551D7-CEB1-49AB-849B-749ECE083665}" type="presParOf" srcId="{79BA403F-2A67-4DBA-83D3-7CBEE2A63494}" destId="{33A19746-6671-48DF-BB44-91556CAB8020}" srcOrd="5" destOrd="0" presId="urn:microsoft.com/office/officeart/2005/8/layout/hierarchy3"/>
    <dgm:cxn modelId="{C6EBF388-470E-4F6D-865C-3B3B66B96102}" type="presParOf" srcId="{BE85A7F5-D915-4B42-9644-EE81B6D41B38}" destId="{140D5028-2091-4391-A662-F74B660FE195}" srcOrd="1" destOrd="0" presId="urn:microsoft.com/office/officeart/2005/8/layout/hierarchy3"/>
    <dgm:cxn modelId="{7294FC20-4486-41D5-89D5-F1209F1B139C}" type="presParOf" srcId="{140D5028-2091-4391-A662-F74B660FE195}" destId="{E7D5EEDF-32E3-49FF-A359-398934D1DC33}" srcOrd="0" destOrd="0" presId="urn:microsoft.com/office/officeart/2005/8/layout/hierarchy3"/>
    <dgm:cxn modelId="{CB727FCD-2456-496F-AA83-7CE6B72F83DC}" type="presParOf" srcId="{E7D5EEDF-32E3-49FF-A359-398934D1DC33}" destId="{6503BD26-4458-4FBC-A1C0-521B6F48DD49}" srcOrd="0" destOrd="0" presId="urn:microsoft.com/office/officeart/2005/8/layout/hierarchy3"/>
    <dgm:cxn modelId="{8D90DC61-8711-4B7C-BA53-E0902037F234}" type="presParOf" srcId="{E7D5EEDF-32E3-49FF-A359-398934D1DC33}" destId="{0A9707D2-8C4F-4EAB-8000-872901692B83}" srcOrd="1" destOrd="0" presId="urn:microsoft.com/office/officeart/2005/8/layout/hierarchy3"/>
    <dgm:cxn modelId="{5CC73DAC-3D87-4C49-AD36-CF1276386479}" type="presParOf" srcId="{140D5028-2091-4391-A662-F74B660FE195}" destId="{22C5E350-CAE9-4AD9-92F0-6B8CFAEAFE4A}" srcOrd="1" destOrd="0" presId="urn:microsoft.com/office/officeart/2005/8/layout/hierarchy3"/>
    <dgm:cxn modelId="{AF0E35C6-8699-426A-84F1-A3E197FFF7D1}" type="presParOf" srcId="{22C5E350-CAE9-4AD9-92F0-6B8CFAEAFE4A}" destId="{15D98C11-C377-4B88-ACD0-0BBCD68428AA}" srcOrd="0" destOrd="0" presId="urn:microsoft.com/office/officeart/2005/8/layout/hierarchy3"/>
    <dgm:cxn modelId="{6737350C-4425-4C6C-BF2F-32BA5B5853A0}" type="presParOf" srcId="{22C5E350-CAE9-4AD9-92F0-6B8CFAEAFE4A}" destId="{0B7AFE8E-58FA-42FF-9057-BE8191DB3F9A}" srcOrd="1" destOrd="0" presId="urn:microsoft.com/office/officeart/2005/8/layout/hierarchy3"/>
    <dgm:cxn modelId="{87B284C8-8D64-445E-893B-BE6A30D5CC6B}" type="presParOf" srcId="{22C5E350-CAE9-4AD9-92F0-6B8CFAEAFE4A}" destId="{10337E91-7E47-45AF-B478-57E277555952}" srcOrd="2" destOrd="0" presId="urn:microsoft.com/office/officeart/2005/8/layout/hierarchy3"/>
    <dgm:cxn modelId="{5839B293-59E6-43AA-9299-587B3CAAB217}" type="presParOf" srcId="{22C5E350-CAE9-4AD9-92F0-6B8CFAEAFE4A}" destId="{180422E4-07C1-409E-B7A7-08DAA425CE7A}" srcOrd="3" destOrd="0" presId="urn:microsoft.com/office/officeart/2005/8/layout/hierarchy3"/>
    <dgm:cxn modelId="{11D52DB8-4FB1-458E-94B9-0D7F3E4BD27B}" type="presParOf" srcId="{22C5E350-CAE9-4AD9-92F0-6B8CFAEAFE4A}" destId="{43539EC7-66EC-4402-A4F9-49B03255639A}" srcOrd="4" destOrd="0" presId="urn:microsoft.com/office/officeart/2005/8/layout/hierarchy3"/>
    <dgm:cxn modelId="{4459F227-C873-4D2A-80FC-E93BA55BC259}" type="presParOf" srcId="{22C5E350-CAE9-4AD9-92F0-6B8CFAEAFE4A}" destId="{0AADF49D-32D9-4561-A150-BFC554F78E86}" srcOrd="5" destOrd="0" presId="urn:microsoft.com/office/officeart/2005/8/layout/hierarchy3"/>
    <dgm:cxn modelId="{FA94FD90-6EE6-4F2B-85C2-BA932C0EF36F}" type="presParOf" srcId="{BE85A7F5-D915-4B42-9644-EE81B6D41B38}" destId="{8AFAE17F-3EE3-40A7-BC10-67AD2827BC68}" srcOrd="2" destOrd="0" presId="urn:microsoft.com/office/officeart/2005/8/layout/hierarchy3"/>
    <dgm:cxn modelId="{328743D2-82F0-4143-BBEF-663C917A7281}" type="presParOf" srcId="{8AFAE17F-3EE3-40A7-BC10-67AD2827BC68}" destId="{FEB27B4F-B40E-4870-B724-496AF8BE134C}" srcOrd="0" destOrd="0" presId="urn:microsoft.com/office/officeart/2005/8/layout/hierarchy3"/>
    <dgm:cxn modelId="{5E6B7E0D-6039-4132-B365-BA1358157211}" type="presParOf" srcId="{FEB27B4F-B40E-4870-B724-496AF8BE134C}" destId="{C09353F2-7F34-4EBE-8F32-753263B7484A}" srcOrd="0" destOrd="0" presId="urn:microsoft.com/office/officeart/2005/8/layout/hierarchy3"/>
    <dgm:cxn modelId="{2ADD2C8C-39DB-4A76-BF8C-7E25978ECB28}" type="presParOf" srcId="{FEB27B4F-B40E-4870-B724-496AF8BE134C}" destId="{95AF7BB7-D770-4DAA-B7DA-F42CCF605E0D}" srcOrd="1" destOrd="0" presId="urn:microsoft.com/office/officeart/2005/8/layout/hierarchy3"/>
    <dgm:cxn modelId="{9270B64F-2850-4D11-A37E-64D7F3B836C3}" type="presParOf" srcId="{8AFAE17F-3EE3-40A7-BC10-67AD2827BC68}" destId="{A929E117-BF43-4B10-B3D3-9DD20F45E544}" srcOrd="1" destOrd="0" presId="urn:microsoft.com/office/officeart/2005/8/layout/hierarchy3"/>
    <dgm:cxn modelId="{70D14377-C616-4DF9-A047-0B7101CEED88}" type="presParOf" srcId="{A929E117-BF43-4B10-B3D3-9DD20F45E544}" destId="{93E46294-1597-4DF7-81D2-7A83314DE61C}" srcOrd="0" destOrd="0" presId="urn:microsoft.com/office/officeart/2005/8/layout/hierarchy3"/>
    <dgm:cxn modelId="{104F09C9-5529-4FAB-9984-F6544B2D5797}" type="presParOf" srcId="{A929E117-BF43-4B10-B3D3-9DD20F45E544}" destId="{376277CB-1111-497C-AB0F-9F4AA2EF7226}" srcOrd="1" destOrd="0" presId="urn:microsoft.com/office/officeart/2005/8/layout/hierarchy3"/>
    <dgm:cxn modelId="{743B8EFE-7000-4001-B754-75998EA04AF3}" type="presParOf" srcId="{A929E117-BF43-4B10-B3D3-9DD20F45E544}" destId="{59EC6811-6877-48C8-BFF2-21B850655706}" srcOrd="2" destOrd="0" presId="urn:microsoft.com/office/officeart/2005/8/layout/hierarchy3"/>
    <dgm:cxn modelId="{132920EA-D4AC-4CD6-84A4-61239CE43AC2}" type="presParOf" srcId="{A929E117-BF43-4B10-B3D3-9DD20F45E544}" destId="{D7A27C84-BC47-4444-9BBA-56718D73F1B6}" srcOrd="3" destOrd="0" presId="urn:microsoft.com/office/officeart/2005/8/layout/hierarchy3"/>
    <dgm:cxn modelId="{2EC72436-AE62-4D06-8598-1B8C19EEA2B4}" type="presParOf" srcId="{A929E117-BF43-4B10-B3D3-9DD20F45E544}" destId="{C952E537-898D-4ECC-8819-BD7B067B39DA}" srcOrd="4" destOrd="0" presId="urn:microsoft.com/office/officeart/2005/8/layout/hierarchy3"/>
    <dgm:cxn modelId="{A61B5EA6-1622-4E7B-9D82-EF0B8B5D4DCB}" type="presParOf" srcId="{A929E117-BF43-4B10-B3D3-9DD20F45E544}" destId="{B750E40C-7A78-4EC6-A726-AE866A9BBF9E}" srcOrd="5" destOrd="0" presId="urn:microsoft.com/office/officeart/2005/8/layout/hierarchy3"/>
    <dgm:cxn modelId="{40920BDD-63B5-44BD-BD68-9B1891282C9B}" type="presParOf" srcId="{BE85A7F5-D915-4B42-9644-EE81B6D41B38}" destId="{6E8B78EF-642A-43E1-9E34-1BA41FDE1814}" srcOrd="3" destOrd="0" presId="urn:microsoft.com/office/officeart/2005/8/layout/hierarchy3"/>
    <dgm:cxn modelId="{08F37A6D-23ED-4042-A670-393471996CBD}" type="presParOf" srcId="{6E8B78EF-642A-43E1-9E34-1BA41FDE1814}" destId="{7EB76725-BA8B-47C4-B03D-0C40C42346DB}" srcOrd="0" destOrd="0" presId="urn:microsoft.com/office/officeart/2005/8/layout/hierarchy3"/>
    <dgm:cxn modelId="{E453C13B-040B-45C6-97CB-C5C4B72F212B}" type="presParOf" srcId="{7EB76725-BA8B-47C4-B03D-0C40C42346DB}" destId="{1FDB8D5A-1EB0-41B3-A4CF-25FDC53B266F}" srcOrd="0" destOrd="0" presId="urn:microsoft.com/office/officeart/2005/8/layout/hierarchy3"/>
    <dgm:cxn modelId="{5993E945-A3E9-4C7E-936B-82C5C35D7262}" type="presParOf" srcId="{7EB76725-BA8B-47C4-B03D-0C40C42346DB}" destId="{D304EC64-B549-44B4-8716-1723BFADE8ED}" srcOrd="1" destOrd="0" presId="urn:microsoft.com/office/officeart/2005/8/layout/hierarchy3"/>
    <dgm:cxn modelId="{6D636054-BA95-4778-B5DE-29ACEEB78E94}" type="presParOf" srcId="{6E8B78EF-642A-43E1-9E34-1BA41FDE1814}" destId="{B88AF36D-7F96-4326-A049-26360CF79F11}" srcOrd="1" destOrd="0" presId="urn:microsoft.com/office/officeart/2005/8/layout/hierarchy3"/>
    <dgm:cxn modelId="{98347A72-FD83-4450-BC05-5B32BF002A71}" type="presParOf" srcId="{B88AF36D-7F96-4326-A049-26360CF79F11}" destId="{F1089B4E-9DED-4340-A67A-3AFEFA601D8A}" srcOrd="0" destOrd="0" presId="urn:microsoft.com/office/officeart/2005/8/layout/hierarchy3"/>
    <dgm:cxn modelId="{5E256672-8874-4AAE-B028-EB7D92DC4D70}" type="presParOf" srcId="{B88AF36D-7F96-4326-A049-26360CF79F11}" destId="{0525007D-3571-464E-8D9E-8CA813114065}" srcOrd="1" destOrd="0" presId="urn:microsoft.com/office/officeart/2005/8/layout/hierarchy3"/>
    <dgm:cxn modelId="{14ED88ED-B3F9-4656-85F3-01CA62A409E9}" type="presParOf" srcId="{B88AF36D-7F96-4326-A049-26360CF79F11}" destId="{DE3ADBCB-2C42-4058-A2AB-98E2A0EEDF91}" srcOrd="2" destOrd="0" presId="urn:microsoft.com/office/officeart/2005/8/layout/hierarchy3"/>
    <dgm:cxn modelId="{81BA8811-7388-4333-B282-A5D4DA4525AA}" type="presParOf" srcId="{B88AF36D-7F96-4326-A049-26360CF79F11}" destId="{C471E690-F257-4F94-B3B7-1737622C3E60}" srcOrd="3" destOrd="0" presId="urn:microsoft.com/office/officeart/2005/8/layout/hierarchy3"/>
    <dgm:cxn modelId="{0C92B00D-06DE-444A-9C6D-320D24674E71}" type="presParOf" srcId="{B88AF36D-7F96-4326-A049-26360CF79F11}" destId="{7AB0704D-D6AA-45EB-B23B-658E2EA98074}" srcOrd="4" destOrd="0" presId="urn:microsoft.com/office/officeart/2005/8/layout/hierarchy3"/>
    <dgm:cxn modelId="{C1DB0D02-0861-4103-89D0-23F86B9AE96A}" type="presParOf" srcId="{B88AF36D-7F96-4326-A049-26360CF79F11}" destId="{3695468E-1478-460E-B0CF-F0A36F6920E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D836A-BF20-49B2-8E6D-F2AB8EE11F43}">
      <dsp:nvSpPr>
        <dsp:cNvPr id="0" name=""/>
        <dsp:cNvSpPr/>
      </dsp:nvSpPr>
      <dsp:spPr>
        <a:xfrm>
          <a:off x="989660" y="0"/>
          <a:ext cx="1627916" cy="1627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000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5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Velocity</a:t>
          </a:r>
          <a:endParaRPr lang="en-US" sz="135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8063" y="238403"/>
        <a:ext cx="1151110" cy="115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D836A-BF20-49B2-8E6D-F2AB8EE11F43}">
      <dsp:nvSpPr>
        <dsp:cNvPr id="0" name=""/>
        <dsp:cNvSpPr/>
      </dsp:nvSpPr>
      <dsp:spPr>
        <a:xfrm>
          <a:off x="946748" y="0"/>
          <a:ext cx="1627916" cy="1627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000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5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Complexity</a:t>
          </a:r>
          <a:endParaRPr lang="en-US" sz="135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85151" y="238403"/>
        <a:ext cx="1151110" cy="1151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D836A-BF20-49B2-8E6D-F2AB8EE11F43}">
      <dsp:nvSpPr>
        <dsp:cNvPr id="0" name=""/>
        <dsp:cNvSpPr/>
      </dsp:nvSpPr>
      <dsp:spPr>
        <a:xfrm>
          <a:off x="946748" y="0"/>
          <a:ext cx="1627916" cy="1627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000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5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Variety</a:t>
          </a:r>
          <a:endParaRPr lang="en-US" sz="135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85151" y="238403"/>
        <a:ext cx="1151110" cy="1151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D836A-BF20-49B2-8E6D-F2AB8EE11F43}">
      <dsp:nvSpPr>
        <dsp:cNvPr id="0" name=""/>
        <dsp:cNvSpPr/>
      </dsp:nvSpPr>
      <dsp:spPr>
        <a:xfrm>
          <a:off x="988781" y="0"/>
          <a:ext cx="1627916" cy="1627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000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5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Volume</a:t>
          </a:r>
          <a:endParaRPr lang="en-US" sz="135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7184" y="238403"/>
        <a:ext cx="1151110" cy="1151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E5BCD-BC9A-4AA9-AF5A-527848C4F437}" type="datetimeFigureOut">
              <a:rPr lang="en-IN" smtClean="0"/>
              <a:t>30-09-2015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1EB6D-9ED8-40A8-87E2-12E3F5B78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6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71192"/>
            <a:ext cx="70104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31" y="151408"/>
            <a:ext cx="2138684" cy="301759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143768" y="4795081"/>
            <a:ext cx="201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www.edureka.co/mongodb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64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4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997116" y="843185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3892021" y="765256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9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939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64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334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355759"/>
            <a:ext cx="3929586" cy="23822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832639"/>
            <a:ext cx="3943350" cy="3763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465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143768" y="4795081"/>
            <a:ext cx="1980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www.edureka.in/mongodb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31398" y="4795064"/>
            <a:ext cx="201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www.edureka.co/mongodb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5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548640" y="901299"/>
            <a:ext cx="7123167" cy="3938339"/>
            <a:chOff x="548640" y="901299"/>
            <a:chExt cx="7123167" cy="393833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54175" y="901299"/>
              <a:ext cx="1049041" cy="619675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48640" y="4230902"/>
              <a:ext cx="1070903" cy="608736"/>
              <a:chOff x="5659045" y="1210738"/>
              <a:chExt cx="2153043" cy="136828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443" y="1684106"/>
              <a:ext cx="645908" cy="64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70120" y="2493146"/>
              <a:ext cx="733096" cy="6714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45356" y="3327711"/>
              <a:ext cx="812518" cy="6746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091" y="1720109"/>
              <a:ext cx="605684" cy="6120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346" y="901299"/>
              <a:ext cx="689893" cy="66074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1" cstate="email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E3E2D0"/>
                </a:clrFrom>
                <a:clrTo>
                  <a:srgbClr val="E3E2D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780" y="2398027"/>
              <a:ext cx="652178" cy="81522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2" cstate="email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967" y="3404404"/>
              <a:ext cx="627931" cy="64298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775134" y="3607174"/>
              <a:ext cx="1723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Verifiable Certificate</a:t>
              </a:r>
              <a:endParaRPr lang="en-US" sz="1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67917" y="1100089"/>
              <a:ext cx="17275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Experienced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Instructor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70034" y="1867854"/>
              <a:ext cx="1331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Live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Online Class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62100" y="3532277"/>
              <a:ext cx="1332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Survey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Feedback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60948" y="4439648"/>
              <a:ext cx="10919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24x7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Support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62100" y="2760639"/>
              <a:ext cx="1427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In-class Questions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75134" y="1027685"/>
              <a:ext cx="17536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Class R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ecording 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 LMS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75134" y="1887515"/>
              <a:ext cx="18966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Module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Wise Assessment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75134" y="2747345"/>
              <a:ext cx="10534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Project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2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723"/>
            <a:ext cx="3703320" cy="3017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838723"/>
            <a:ext cx="3703320" cy="301752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998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04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0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8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71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90432"/>
            <a:ext cx="7886700" cy="647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143768" y="4795081"/>
            <a:ext cx="201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www.edureka.co/mongodb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jpeg"/><Relationship Id="rId21" Type="http://schemas.openxmlformats.org/officeDocument/2006/relationships/image" Target="../media/image54.png"/><Relationship Id="rId7" Type="http://schemas.openxmlformats.org/officeDocument/2006/relationships/hyperlink" Target="https://www.mongodb.com/customers/cern-cms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ngodb.org/about/_images/craigslist.png" TargetMode="External"/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12" Type="http://schemas.openxmlformats.org/officeDocument/2006/relationships/image" Target="../media/image61.jpeg"/><Relationship Id="rId2" Type="http://schemas.openxmlformats.org/officeDocument/2006/relationships/hyperlink" Target="http://www.mongodb.org/about/_images/ebay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mongodb.org/about/_images/logo-sourceforge.png" TargetMode="External"/><Relationship Id="rId11" Type="http://schemas.openxmlformats.org/officeDocument/2006/relationships/image" Target="../media/image60.jpeg"/><Relationship Id="rId5" Type="http://schemas.openxmlformats.org/officeDocument/2006/relationships/image" Target="../media/image57.jpeg"/><Relationship Id="rId10" Type="http://schemas.openxmlformats.org/officeDocument/2006/relationships/hyperlink" Target="http://www.mongodb.org/about/_images/adp.jpg" TargetMode="External"/><Relationship Id="rId4" Type="http://schemas.openxmlformats.org/officeDocument/2006/relationships/hyperlink" Target="http://www.mongodb.org/about/_images/mtv-networks-small.jpg" TargetMode="Externa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ngodb.org/about/_images/logo-ibibo.png" TargetMode="External"/><Relationship Id="rId3" Type="http://schemas.openxmlformats.org/officeDocument/2006/relationships/image" Target="../media/image62.jpeg"/><Relationship Id="rId7" Type="http://schemas.openxmlformats.org/officeDocument/2006/relationships/image" Target="../media/image64.png"/><Relationship Id="rId2" Type="http://schemas.openxmlformats.org/officeDocument/2006/relationships/hyperlink" Target="http://www.mongodb.org/about/_images/CNNTurk.jpe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mongodb.org/about/_images/logo-justin_tv.png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://www.mongodb.org/about/_images/foursquare.png" TargetMode="Externa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gif"/><Relationship Id="rId2" Type="http://schemas.openxmlformats.org/officeDocument/2006/relationships/hyperlink" Target="http://wiki.apache.org/hadoop/Hbase/PoweredBy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462" y="3253815"/>
            <a:ext cx="7969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2626"/>
                </a:solidFill>
                <a:latin typeface="Castellar" panose="020A0402060406010301" pitchFamily="18" charset="0"/>
              </a:rPr>
              <a:t>The World of NoSQL Databases</a:t>
            </a:r>
            <a:endParaRPr lang="en-IN" sz="2000" b="1" dirty="0">
              <a:solidFill>
                <a:srgbClr val="262626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1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Who uses NoSQL</a:t>
            </a:r>
            <a:endParaRPr lang="en-IN" sz="26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0" y="1179985"/>
            <a:ext cx="5356937" cy="380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116" y="781463"/>
            <a:ext cx="48641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 are some of the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companies that use NoSQL databases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70447" y="912164"/>
            <a:ext cx="7909367" cy="3538708"/>
            <a:chOff x="1001682" y="902435"/>
            <a:chExt cx="7909367" cy="3538708"/>
          </a:xfrm>
        </p:grpSpPr>
        <p:sp>
          <p:nvSpPr>
            <p:cNvPr id="21" name="Snip Diagonal Corner Rectangle 20"/>
            <p:cNvSpPr/>
            <p:nvPr/>
          </p:nvSpPr>
          <p:spPr>
            <a:xfrm flipV="1">
              <a:off x="1033040" y="3334073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Snip Diagonal Corner Rectangle 19"/>
            <p:cNvSpPr/>
            <p:nvPr/>
          </p:nvSpPr>
          <p:spPr>
            <a:xfrm flipV="1">
              <a:off x="1033040" y="2118254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Snip Diagonal Corner Rectangle 18"/>
            <p:cNvSpPr/>
            <p:nvPr/>
          </p:nvSpPr>
          <p:spPr>
            <a:xfrm>
              <a:off x="6131691" y="3467114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Snip Diagonal Corner Rectangle 17"/>
            <p:cNvSpPr/>
            <p:nvPr/>
          </p:nvSpPr>
          <p:spPr>
            <a:xfrm>
              <a:off x="6118898" y="2240792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Snip Diagonal Corner Rectangle 2"/>
            <p:cNvSpPr/>
            <p:nvPr/>
          </p:nvSpPr>
          <p:spPr>
            <a:xfrm>
              <a:off x="6097380" y="925587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Snip Diagonal Corner Rectangle 6"/>
            <p:cNvSpPr/>
            <p:nvPr/>
          </p:nvSpPr>
          <p:spPr>
            <a:xfrm flipV="1">
              <a:off x="1001682" y="902435"/>
              <a:ext cx="2626304" cy="974029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42135" y="1065463"/>
              <a:ext cx="26023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MongoDB is  an Open-source document based database</a:t>
              </a:r>
              <a:endParaRPr lang="en-IN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18898" y="1083393"/>
              <a:ext cx="24265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Developed by 10gen, for a wide variety of applications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Now it is named as MongoDB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9586" y="2340755"/>
              <a:ext cx="2428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It is an agile database that allows schemas to change quickly as applications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evolve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07200" y="2493085"/>
              <a:ext cx="27038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Scalability, High Performance and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Availability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24078" y="3581823"/>
              <a:ext cx="27204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Leverages 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in-memory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computing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5570" y="3538629"/>
              <a:ext cx="22699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MongoDB’s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native replication 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and automated failover enable enterprise-grade reliability and operational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flexibility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MongoDB</a:t>
            </a:r>
            <a:endParaRPr lang="en-IN" sz="26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94" y="2088387"/>
            <a:ext cx="2428196" cy="8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618071" y="851862"/>
            <a:ext cx="3924952" cy="4038232"/>
            <a:chOff x="2573595" y="749121"/>
            <a:chExt cx="3924952" cy="4038232"/>
          </a:xfrm>
        </p:grpSpPr>
        <p:grpSp>
          <p:nvGrpSpPr>
            <p:cNvPr id="24" name="Group 23"/>
            <p:cNvGrpSpPr/>
            <p:nvPr/>
          </p:nvGrpSpPr>
          <p:grpSpPr>
            <a:xfrm>
              <a:off x="3470237" y="3461677"/>
              <a:ext cx="1325514" cy="1325676"/>
              <a:chOff x="2508260" y="3491376"/>
              <a:chExt cx="1325514" cy="132567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508260" y="3491376"/>
                <a:ext cx="1325514" cy="1325676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alpha val="50000"/>
                  <a:hueOff val="-6622584"/>
                  <a:satOff val="26541"/>
                  <a:lumOff val="5752"/>
                  <a:alphaOff val="0"/>
                </a:schemeClr>
              </a:fillRef>
              <a:effectRef idx="3">
                <a:schemeClr val="accent5">
                  <a:alpha val="50000"/>
                  <a:hueOff val="-6622584"/>
                  <a:satOff val="26541"/>
                  <a:lumOff val="5752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2" name="Freeform 11"/>
              <p:cNvSpPr/>
              <p:nvPr/>
            </p:nvSpPr>
            <p:spPr>
              <a:xfrm>
                <a:off x="2612001" y="3673150"/>
                <a:ext cx="1070856" cy="873760"/>
              </a:xfrm>
              <a:custGeom>
                <a:avLst/>
                <a:gdLst>
                  <a:gd name="connsiteX0" fmla="*/ 0 w 1518818"/>
                  <a:gd name="connsiteY0" fmla="*/ 0 h 873760"/>
                  <a:gd name="connsiteX1" fmla="*/ 1518818 w 1518818"/>
                  <a:gd name="connsiteY1" fmla="*/ 0 h 873760"/>
                  <a:gd name="connsiteX2" fmla="*/ 1518818 w 1518818"/>
                  <a:gd name="connsiteY2" fmla="*/ 873760 h 873760"/>
                  <a:gd name="connsiteX3" fmla="*/ 0 w 1518818"/>
                  <a:gd name="connsiteY3" fmla="*/ 873760 h 873760"/>
                  <a:gd name="connsiteX4" fmla="*/ 0 w 1518818"/>
                  <a:gd name="connsiteY4" fmla="*/ 0 h 87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818" h="873760">
                    <a:moveTo>
                      <a:pt x="0" y="0"/>
                    </a:moveTo>
                    <a:lnTo>
                      <a:pt x="1518818" y="0"/>
                    </a:lnTo>
                    <a:lnTo>
                      <a:pt x="1518818" y="873760"/>
                    </a:lnTo>
                    <a:lnTo>
                      <a:pt x="0" y="8737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Built-In Replication for High Availability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573595" y="749121"/>
              <a:ext cx="3924952" cy="3975307"/>
              <a:chOff x="2573595" y="749121"/>
              <a:chExt cx="3924952" cy="3975307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748790" y="749121"/>
                <a:ext cx="1397330" cy="1332000"/>
                <a:chOff x="4191525" y="676414"/>
                <a:chExt cx="1397330" cy="13320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191526" y="676414"/>
                  <a:ext cx="1376176" cy="13320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4" name="Freeform 3"/>
                <p:cNvSpPr/>
                <p:nvPr/>
              </p:nvSpPr>
              <p:spPr>
                <a:xfrm>
                  <a:off x="4191525" y="878223"/>
                  <a:ext cx="1397330" cy="957284"/>
                </a:xfrm>
                <a:custGeom>
                  <a:avLst/>
                  <a:gdLst>
                    <a:gd name="connsiteX0" fmla="*/ 0 w 1518818"/>
                    <a:gd name="connsiteY0" fmla="*/ 0 h 812800"/>
                    <a:gd name="connsiteX1" fmla="*/ 1518818 w 1518818"/>
                    <a:gd name="connsiteY1" fmla="*/ 0 h 812800"/>
                    <a:gd name="connsiteX2" fmla="*/ 1518818 w 1518818"/>
                    <a:gd name="connsiteY2" fmla="*/ 812800 h 812800"/>
                    <a:gd name="connsiteX3" fmla="*/ 0 w 1518818"/>
                    <a:gd name="connsiteY3" fmla="*/ 812800 h 812800"/>
                    <a:gd name="connsiteX4" fmla="*/ 0 w 1518818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8818" h="812800">
                      <a:moveTo>
                        <a:pt x="0" y="0"/>
                      </a:moveTo>
                      <a:lnTo>
                        <a:pt x="1518818" y="0"/>
                      </a:lnTo>
                      <a:lnTo>
                        <a:pt x="1518818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Drivers: 13 </a:t>
                  </a:r>
                </a:p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kern="120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MongoDB-Supported</a:t>
                  </a:r>
                  <a:r>
                    <a:rPr lang="en-US" sz="1000" kern="120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Drivers; 37 Community-Supported </a:t>
                  </a:r>
                </a:p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Drivers</a:t>
                  </a:r>
                  <a:endParaRPr lang="en-US" sz="1000" kern="12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4944437" y="1045750"/>
                <a:ext cx="1435973" cy="1324800"/>
                <a:chOff x="6190795" y="1578054"/>
                <a:chExt cx="1435973" cy="13248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23547" y="1578054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1655646"/>
                    <a:satOff val="6635"/>
                    <a:lumOff val="1438"/>
                    <a:alphaOff val="0"/>
                  </a:schemeClr>
                </a:fillRef>
                <a:effectRef idx="3">
                  <a:schemeClr val="accent5">
                    <a:alpha val="50000"/>
                    <a:hueOff val="-1655646"/>
                    <a:satOff val="6635"/>
                    <a:lumOff val="1438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6" name="Freeform 5"/>
                <p:cNvSpPr/>
                <p:nvPr/>
              </p:nvSpPr>
              <p:spPr>
                <a:xfrm>
                  <a:off x="6190795" y="1804458"/>
                  <a:ext cx="1435973" cy="894080"/>
                </a:xfrm>
                <a:custGeom>
                  <a:avLst/>
                  <a:gdLst>
                    <a:gd name="connsiteX0" fmla="*/ 0 w 1435973"/>
                    <a:gd name="connsiteY0" fmla="*/ 0 h 894080"/>
                    <a:gd name="connsiteX1" fmla="*/ 1435973 w 1435973"/>
                    <a:gd name="connsiteY1" fmla="*/ 0 h 894080"/>
                    <a:gd name="connsiteX2" fmla="*/ 1435973 w 1435973"/>
                    <a:gd name="connsiteY2" fmla="*/ 894080 h 894080"/>
                    <a:gd name="connsiteX3" fmla="*/ 0 w 1435973"/>
                    <a:gd name="connsiteY3" fmla="*/ 894080 h 894080"/>
                    <a:gd name="connsiteX4" fmla="*/ 0 w 1435973"/>
                    <a:gd name="connsiteY4" fmla="*/ 0 h 89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5973" h="894080">
                      <a:moveTo>
                        <a:pt x="0" y="0"/>
                      </a:moveTo>
                      <a:lnTo>
                        <a:pt x="1435973" y="0"/>
                      </a:lnTo>
                      <a:lnTo>
                        <a:pt x="1435973" y="894080"/>
                      </a:lnTo>
                      <a:lnTo>
                        <a:pt x="0" y="8940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Hadoop</a:t>
                  </a: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Integration</a:t>
                  </a: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5173747" y="2275919"/>
                <a:ext cx="1324800" cy="1324800"/>
                <a:chOff x="5572871" y="2948019"/>
                <a:chExt cx="1324800" cy="132480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5572871" y="2948019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3311292"/>
                    <a:satOff val="13270"/>
                    <a:lumOff val="2876"/>
                    <a:alphaOff val="0"/>
                  </a:schemeClr>
                </a:fillRef>
                <a:effectRef idx="3">
                  <a:schemeClr val="accent5">
                    <a:alpha val="50000"/>
                    <a:hueOff val="-3311292"/>
                    <a:satOff val="13270"/>
                    <a:lumOff val="2876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8" name="Freeform 7"/>
                <p:cNvSpPr/>
                <p:nvPr/>
              </p:nvSpPr>
              <p:spPr>
                <a:xfrm>
                  <a:off x="5657682" y="3162925"/>
                  <a:ext cx="1136054" cy="955040"/>
                </a:xfrm>
                <a:custGeom>
                  <a:avLst/>
                  <a:gdLst>
                    <a:gd name="connsiteX0" fmla="*/ 0 w 1408358"/>
                    <a:gd name="connsiteY0" fmla="*/ 0 h 955040"/>
                    <a:gd name="connsiteX1" fmla="*/ 1408358 w 1408358"/>
                    <a:gd name="connsiteY1" fmla="*/ 0 h 955040"/>
                    <a:gd name="connsiteX2" fmla="*/ 1408358 w 1408358"/>
                    <a:gd name="connsiteY2" fmla="*/ 955040 h 955040"/>
                    <a:gd name="connsiteX3" fmla="*/ 0 w 1408358"/>
                    <a:gd name="connsiteY3" fmla="*/ 955040 h 955040"/>
                    <a:gd name="connsiteX4" fmla="*/ 0 w 1408358"/>
                    <a:gd name="connsiteY4" fmla="*/ 0 h 95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358" h="955040">
                      <a:moveTo>
                        <a:pt x="0" y="0"/>
                      </a:moveTo>
                      <a:lnTo>
                        <a:pt x="1408358" y="0"/>
                      </a:lnTo>
                      <a:lnTo>
                        <a:pt x="1408358" y="955040"/>
                      </a:lnTo>
                      <a:lnTo>
                        <a:pt x="0" y="9550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Aggregation </a:t>
                  </a: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Framework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692010" y="3399628"/>
                <a:ext cx="1350957" cy="1324800"/>
                <a:chOff x="5996031" y="3653777"/>
                <a:chExt cx="1350957" cy="1324800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6022188" y="3653777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4966938"/>
                    <a:satOff val="19906"/>
                    <a:lumOff val="4314"/>
                    <a:alphaOff val="0"/>
                  </a:schemeClr>
                </a:fillRef>
                <a:effectRef idx="3">
                  <a:schemeClr val="accent5">
                    <a:alpha val="50000"/>
                    <a:hueOff val="-4966938"/>
                    <a:satOff val="19906"/>
                    <a:lumOff val="4314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10" name="Freeform 9"/>
                <p:cNvSpPr/>
                <p:nvPr/>
              </p:nvSpPr>
              <p:spPr>
                <a:xfrm>
                  <a:off x="5996031" y="3941784"/>
                  <a:ext cx="1313167" cy="873760"/>
                </a:xfrm>
                <a:custGeom>
                  <a:avLst/>
                  <a:gdLst>
                    <a:gd name="connsiteX0" fmla="*/ 0 w 1518818"/>
                    <a:gd name="connsiteY0" fmla="*/ 0 h 873760"/>
                    <a:gd name="connsiteX1" fmla="*/ 1518818 w 1518818"/>
                    <a:gd name="connsiteY1" fmla="*/ 0 h 873760"/>
                    <a:gd name="connsiteX2" fmla="*/ 1518818 w 1518818"/>
                    <a:gd name="connsiteY2" fmla="*/ 873760 h 873760"/>
                    <a:gd name="connsiteX3" fmla="*/ 0 w 1518818"/>
                    <a:gd name="connsiteY3" fmla="*/ 873760 h 873760"/>
                    <a:gd name="connsiteX4" fmla="*/ 0 w 1518818"/>
                    <a:gd name="connsiteY4" fmla="*/ 0 h 87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8818" h="873760">
                      <a:moveTo>
                        <a:pt x="0" y="0"/>
                      </a:moveTo>
                      <a:lnTo>
                        <a:pt x="1518818" y="0"/>
                      </a:lnTo>
                      <a:lnTo>
                        <a:pt x="1518818" y="873760"/>
                      </a:lnTo>
                      <a:lnTo>
                        <a:pt x="0" y="8737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Rich </a:t>
                  </a: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Secondary Indexes, </a:t>
                  </a: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Including </a:t>
                  </a: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Geospatial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and </a:t>
                  </a:r>
                  <a:endParaRPr lang="en-US" sz="105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TTL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indexes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573595" y="2596701"/>
                <a:ext cx="1408358" cy="1325676"/>
                <a:chOff x="2019527" y="2416302"/>
                <a:chExt cx="1408358" cy="1325676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2055194" y="2416302"/>
                  <a:ext cx="1325514" cy="1325676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8278230"/>
                    <a:satOff val="33176"/>
                    <a:lumOff val="7190"/>
                    <a:alphaOff val="0"/>
                  </a:schemeClr>
                </a:fillRef>
                <a:effectRef idx="3">
                  <a:schemeClr val="accent5">
                    <a:alpha val="50000"/>
                    <a:hueOff val="-8278230"/>
                    <a:satOff val="33176"/>
                    <a:lumOff val="7190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14" name="Freeform 13"/>
                <p:cNvSpPr/>
                <p:nvPr/>
              </p:nvSpPr>
              <p:spPr>
                <a:xfrm>
                  <a:off x="2019527" y="2615234"/>
                  <a:ext cx="1408358" cy="955040"/>
                </a:xfrm>
                <a:custGeom>
                  <a:avLst/>
                  <a:gdLst>
                    <a:gd name="connsiteX0" fmla="*/ 0 w 1408358"/>
                    <a:gd name="connsiteY0" fmla="*/ 0 h 955040"/>
                    <a:gd name="connsiteX1" fmla="*/ 1408358 w 1408358"/>
                    <a:gd name="connsiteY1" fmla="*/ 0 h 955040"/>
                    <a:gd name="connsiteX2" fmla="*/ 1408358 w 1408358"/>
                    <a:gd name="connsiteY2" fmla="*/ 955040 h 955040"/>
                    <a:gd name="connsiteX3" fmla="*/ 0 w 1408358"/>
                    <a:gd name="connsiteY3" fmla="*/ 955040 h 955040"/>
                    <a:gd name="connsiteX4" fmla="*/ 0 w 1408358"/>
                    <a:gd name="connsiteY4" fmla="*/ 0 h 95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358" h="955040">
                      <a:moveTo>
                        <a:pt x="0" y="0"/>
                      </a:moveTo>
                      <a:lnTo>
                        <a:pt x="1408358" y="0"/>
                      </a:lnTo>
                      <a:lnTo>
                        <a:pt x="1408358" y="955040"/>
                      </a:lnTo>
                      <a:lnTo>
                        <a:pt x="0" y="9550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Auto-</a:t>
                  </a:r>
                  <a:r>
                    <a:rPr lang="en-US" sz="1050" dirty="0" err="1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Sharding</a:t>
                  </a:r>
                  <a:endParaRPr lang="en-US" sz="105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670916" y="1397139"/>
                <a:ext cx="1435973" cy="1325676"/>
                <a:chOff x="2281401" y="1314981"/>
                <a:chExt cx="1435973" cy="1325676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369227" y="1314981"/>
                  <a:ext cx="1325514" cy="1325676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9933876"/>
                    <a:satOff val="39811"/>
                    <a:lumOff val="8628"/>
                    <a:alphaOff val="0"/>
                  </a:schemeClr>
                </a:fillRef>
                <a:effectRef idx="3">
                  <a:schemeClr val="accent5">
                    <a:alpha val="50000"/>
                    <a:hueOff val="-9933876"/>
                    <a:satOff val="39811"/>
                    <a:lumOff val="8628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16" name="Freeform 15"/>
                <p:cNvSpPr/>
                <p:nvPr/>
              </p:nvSpPr>
              <p:spPr>
                <a:xfrm>
                  <a:off x="2281401" y="1560997"/>
                  <a:ext cx="1435973" cy="894080"/>
                </a:xfrm>
                <a:custGeom>
                  <a:avLst/>
                  <a:gdLst>
                    <a:gd name="connsiteX0" fmla="*/ 0 w 1435973"/>
                    <a:gd name="connsiteY0" fmla="*/ 0 h 894080"/>
                    <a:gd name="connsiteX1" fmla="*/ 1435973 w 1435973"/>
                    <a:gd name="connsiteY1" fmla="*/ 0 h 894080"/>
                    <a:gd name="connsiteX2" fmla="*/ 1435973 w 1435973"/>
                    <a:gd name="connsiteY2" fmla="*/ 894080 h 894080"/>
                    <a:gd name="connsiteX3" fmla="*/ 0 w 1435973"/>
                    <a:gd name="connsiteY3" fmla="*/ 894080 h 894080"/>
                    <a:gd name="connsiteX4" fmla="*/ 0 w 1435973"/>
                    <a:gd name="connsiteY4" fmla="*/ 0 h 89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5973" h="894080">
                      <a:moveTo>
                        <a:pt x="0" y="0"/>
                      </a:moveTo>
                      <a:lnTo>
                        <a:pt x="1435973" y="0"/>
                      </a:lnTo>
                      <a:lnTo>
                        <a:pt x="1435973" y="894080"/>
                      </a:lnTo>
                      <a:lnTo>
                        <a:pt x="0" y="8940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JSON Data </a:t>
                  </a:r>
                  <a:endParaRPr lang="en-US" sz="105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Model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with </a:t>
                  </a:r>
                  <a:endParaRPr lang="en-US" sz="105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Dynamic </a:t>
                  </a: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Schemas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3980683" y="2469165"/>
                <a:ext cx="1234633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cap="none" spc="0" dirty="0">
                    <a:ln/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MongoDB </a:t>
                </a:r>
                <a:endParaRPr lang="en-US" cap="none" spc="0" dirty="0" smtClean="0">
                  <a:ln/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:r>
                  <a:rPr lang="en-US" cap="none" spc="0" dirty="0" smtClean="0">
                    <a:ln/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Features </a:t>
                </a:r>
                <a:endParaRPr lang="en-IN" cap="none" spc="0" dirty="0">
                  <a:ln/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MongoDB Features</a:t>
            </a:r>
            <a:endParaRPr lang="en-IN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1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42" y="1082859"/>
            <a:ext cx="1000935" cy="483923"/>
          </a:xfrm>
          <a:prstGeom prst="rect">
            <a:avLst/>
          </a:prstGeom>
        </p:spPr>
      </p:pic>
      <p:pic>
        <p:nvPicPr>
          <p:cNvPr id="2050" name="Picture 2" descr="http://directory.ac/files/dumblists/logos/metlif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11" y="1134261"/>
            <a:ext cx="1025718" cy="41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://www.z57.com/wp-content/uploads/2013/11/craigslist-logo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9" name="Picture 4" descr="https://www.mongodb.com/sites/default/files/media/McAfee_215x165_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2" y="1828800"/>
            <a:ext cx="923591" cy="6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327" y="1090209"/>
            <a:ext cx="1362266" cy="442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18" y="1148164"/>
            <a:ext cx="1269582" cy="398110"/>
          </a:xfrm>
          <a:prstGeom prst="rect">
            <a:avLst/>
          </a:prstGeom>
        </p:spPr>
      </p:pic>
      <p:pic>
        <p:nvPicPr>
          <p:cNvPr id="13" name="Picture 5" descr="https://www.mongodb.com/sites/mongodb.com/files/styles/large/public/customers/CERN-CMS_217x163_0.png?itok=0YZ7CdPH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07" y="1828800"/>
            <a:ext cx="1094925" cy="6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nyoobserver.files.wordpress.com/2011/08/mtv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29" y="1738899"/>
            <a:ext cx="951825" cy="75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Few </a:t>
            </a:r>
            <a:r>
              <a:rPr lang="en-IN" sz="2600" dirty="0" smtClean="0">
                <a:latin typeface="+mj-lt"/>
              </a:rPr>
              <a:t>MongoDB </a:t>
            </a:r>
            <a:r>
              <a:rPr lang="en-IN" sz="2600" dirty="0">
                <a:latin typeface="+mj-lt"/>
              </a:rPr>
              <a:t>Clients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975" y="1813938"/>
            <a:ext cx="1304581" cy="75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8" y="2867025"/>
            <a:ext cx="12469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27" y="2838450"/>
            <a:ext cx="7810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804672" y="2762250"/>
            <a:ext cx="1172116" cy="1028760"/>
            <a:chOff x="4138047" y="3457575"/>
            <a:chExt cx="1172116" cy="102876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822" y="3457575"/>
              <a:ext cx="90487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38047" y="4086225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/>
                <a:t>US Department of </a:t>
              </a:r>
            </a:p>
            <a:p>
              <a:pPr algn="ctr"/>
              <a:r>
                <a:rPr lang="en-US" sz="1000" b="1" dirty="0" smtClean="0"/>
                <a:t>Veterans Affairs</a:t>
              </a:r>
              <a:endParaRPr lang="en-US" sz="1000" b="1" dirty="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743230"/>
            <a:ext cx="10477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014244" y="2686035"/>
            <a:ext cx="1741182" cy="1047780"/>
            <a:chOff x="6000781" y="3362325"/>
            <a:chExt cx="1741182" cy="104778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44" y="3362325"/>
              <a:ext cx="85725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000781" y="4009995"/>
              <a:ext cx="1741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/>
                <a:t>US Department of </a:t>
              </a:r>
            </a:p>
            <a:p>
              <a:pPr algn="ctr"/>
              <a:r>
                <a:rPr lang="en-US" sz="1000" b="1" dirty="0" smtClean="0"/>
                <a:t>Energy’s Berkley Lab and MIT</a:t>
              </a:r>
              <a:endParaRPr lang="en-US" sz="1000" b="1" dirty="0"/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56" y="1813938"/>
            <a:ext cx="13430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5" y="923356"/>
            <a:ext cx="1095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733815"/>
            <a:ext cx="1304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81" y="4010068"/>
            <a:ext cx="1247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26" y="4086254"/>
            <a:ext cx="1133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3900502"/>
            <a:ext cx="9906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5" y="3914803"/>
            <a:ext cx="13525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3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89239"/>
              </p:ext>
            </p:extLst>
          </p:nvPr>
        </p:nvGraphicFramePr>
        <p:xfrm>
          <a:off x="706875" y="811226"/>
          <a:ext cx="7574095" cy="3871608"/>
        </p:xfrm>
        <a:graphic>
          <a:graphicData uri="http://schemas.openxmlformats.org/drawingml/2006/table">
            <a:tbl>
              <a:tblPr firstRow="1" bandRow="1"/>
              <a:tblGrid>
                <a:gridCol w="1519505"/>
                <a:gridCol w="6054590"/>
              </a:tblGrid>
              <a:tr h="696561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Metlife uses MongoDB for “The Wall” an innovative customer service application provides a 360-degree, consolidated view of MetLife customers, including policy details and transactions across lines of business.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81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ebay has a number of projects running on MongoDB for search suggestions, metadata storage, cloud management and merchandizing categorization.</a:t>
                      </a:r>
                    </a:p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7120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MongoDB is the repository that powers MTV Networks’ next-generation CMS, which is used to manage and distribute content for all of MTV Networks’ major websites.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MongoDB is used for back-end storage on the SourceForge front pages, project pages, and download pages for all projects.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Craigslist uses MongoDB to archive billions of records.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ADP uses MongoDB for its high performance, scalability, reliability and its ability to preserve the data manipulation capabilities of traditional relational databases.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8" descr="../_images/ebay.jpg">
            <a:hlinkClick r:id="rId2"/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8" y="1656298"/>
            <a:ext cx="1269909" cy="56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../_images/mtv-networks-small.jpg">
            <a:hlinkClick r:id="rId4"/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7" y="2332237"/>
            <a:ext cx="1269909" cy="56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../_images/logo-sourceforge.pn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7" y="3008176"/>
            <a:ext cx="1269909" cy="41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../_images/craigslist.png">
            <a:hlinkClick r:id="rId8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3" y="3653141"/>
            <a:ext cx="1341816" cy="36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../_images/adp.jpg">
            <a:hlinkClick r:id="rId10"/>
          </p:cNvPr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7" y="4143458"/>
            <a:ext cx="1341819" cy="37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http://directory.ac/files/dumblists/logos/metlife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72" y="795873"/>
            <a:ext cx="1361307" cy="55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33635" y="190580"/>
            <a:ext cx="6360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Few MongoDB </a:t>
            </a:r>
            <a:r>
              <a:rPr lang="en-IN" sz="2600" dirty="0" smtClean="0">
                <a:latin typeface="+mj-lt"/>
              </a:rPr>
              <a:t>Clients </a:t>
            </a:r>
            <a:r>
              <a:rPr lang="en-US" sz="2600" dirty="0"/>
              <a:t>(Contd.)</a:t>
            </a:r>
          </a:p>
          <a:p>
            <a:endParaRPr lang="en-IN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1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73491"/>
              </p:ext>
            </p:extLst>
          </p:nvPr>
        </p:nvGraphicFramePr>
        <p:xfrm>
          <a:off x="726332" y="921920"/>
          <a:ext cx="7503268" cy="3017520"/>
        </p:xfrm>
        <a:graphic>
          <a:graphicData uri="http://schemas.openxmlformats.org/drawingml/2006/table">
            <a:tbl>
              <a:tblPr firstRow="1" bandRow="1"/>
              <a:tblGrid>
                <a:gridCol w="1505295"/>
                <a:gridCol w="5997973"/>
              </a:tblGrid>
              <a:tr h="69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CNN Turk uses MongoDB for its infrastructure and content management system, including the tv.cnnturk.com.</a:t>
                      </a:r>
                      <a:endParaRPr lang="en-IN" dirty="0" smtClean="0"/>
                    </a:p>
                    <a:p>
                      <a:pPr marL="285750" indent="-285750">
                        <a:buFont typeface="Symbol" panose="05050102010706020507" pitchFamily="18" charset="2"/>
                        <a:buChar char="®"/>
                      </a:pPr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81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Foursquare uses MongoDB to store venues and user ‘check-ins’ into venues, sharding the data over more than 25 machines on Amazon EC2.</a:t>
                      </a:r>
                    </a:p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7120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Justin.tv is the easy, fun, and fast way to share live video online. MongoDB powers Justin.tv’s internal analytics tools for virality, user retention, and general usage stats that out-of-the-box solutions can’t provide. </a:t>
                      </a:r>
                    </a:p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12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®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ibibo (‘I build, I bond’) is a social network using MongoDB for its dashboard feeds. Each feed is represented as a single document containing an average of 1000 entries; the site currently stores over two million of these documents in MongoDB.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 descr="../_images/CNNTurk.jpeg">
            <a:hlinkClick r:id="rId2"/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2" y="636856"/>
            <a:ext cx="838120" cy="9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_images/foursquare.png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2" y="1603557"/>
            <a:ext cx="1290342" cy="48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_images/logo-justin_tv.png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2" y="2212662"/>
            <a:ext cx="1215506" cy="4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_images/logo-ibibo.png">
            <a:hlinkClick r:id="rId8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2" y="2972576"/>
            <a:ext cx="934271" cy="5910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33635" y="190580"/>
            <a:ext cx="6360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Few MongoDB </a:t>
            </a:r>
            <a:r>
              <a:rPr lang="en-IN" sz="2600" dirty="0" smtClean="0">
                <a:latin typeface="+mj-lt"/>
              </a:rPr>
              <a:t>Clients </a:t>
            </a:r>
            <a:r>
              <a:rPr lang="en-US" sz="2600" dirty="0"/>
              <a:t>(Contd.)</a:t>
            </a:r>
          </a:p>
          <a:p>
            <a:endParaRPr lang="en-IN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4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Apache Cassandra</a:t>
            </a:r>
            <a:endParaRPr lang="en-IN" sz="2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67" y="1274324"/>
            <a:ext cx="4107945" cy="2754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635" y="941338"/>
            <a:ext cx="4466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3399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Cassandra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distributed NoSQL database born at facebook and built on Amazon’s Dynamo and Google’s BigTable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4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Apache Cassandra Features</a:t>
            </a:r>
            <a:endParaRPr lang="en-IN" sz="2600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413790" y="683023"/>
            <a:ext cx="3924952" cy="4038232"/>
            <a:chOff x="2573595" y="749121"/>
            <a:chExt cx="3924952" cy="4038232"/>
          </a:xfrm>
        </p:grpSpPr>
        <p:grpSp>
          <p:nvGrpSpPr>
            <p:cNvPr id="25" name="Group 24"/>
            <p:cNvGrpSpPr/>
            <p:nvPr/>
          </p:nvGrpSpPr>
          <p:grpSpPr>
            <a:xfrm>
              <a:off x="3470237" y="3461677"/>
              <a:ext cx="1325514" cy="1325676"/>
              <a:chOff x="2508260" y="3491376"/>
              <a:chExt cx="1325514" cy="132567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2508260" y="3491376"/>
                <a:ext cx="1325514" cy="1325676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alpha val="50000"/>
                  <a:hueOff val="-6622584"/>
                  <a:satOff val="26541"/>
                  <a:lumOff val="5752"/>
                  <a:alphaOff val="0"/>
                </a:schemeClr>
              </a:fillRef>
              <a:effectRef idx="3">
                <a:schemeClr val="accent5">
                  <a:alpha val="50000"/>
                  <a:hueOff val="-6622584"/>
                  <a:satOff val="26541"/>
                  <a:lumOff val="5752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47" name="Freeform 46"/>
              <p:cNvSpPr/>
              <p:nvPr/>
            </p:nvSpPr>
            <p:spPr>
              <a:xfrm>
                <a:off x="2612001" y="3673150"/>
                <a:ext cx="1070856" cy="873760"/>
              </a:xfrm>
              <a:custGeom>
                <a:avLst/>
                <a:gdLst>
                  <a:gd name="connsiteX0" fmla="*/ 0 w 1518818"/>
                  <a:gd name="connsiteY0" fmla="*/ 0 h 873760"/>
                  <a:gd name="connsiteX1" fmla="*/ 1518818 w 1518818"/>
                  <a:gd name="connsiteY1" fmla="*/ 0 h 873760"/>
                  <a:gd name="connsiteX2" fmla="*/ 1518818 w 1518818"/>
                  <a:gd name="connsiteY2" fmla="*/ 873760 h 873760"/>
                  <a:gd name="connsiteX3" fmla="*/ 0 w 1518818"/>
                  <a:gd name="connsiteY3" fmla="*/ 873760 h 873760"/>
                  <a:gd name="connsiteX4" fmla="*/ 0 w 1518818"/>
                  <a:gd name="connsiteY4" fmla="*/ 0 h 87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818" h="873760">
                    <a:moveTo>
                      <a:pt x="0" y="0"/>
                    </a:moveTo>
                    <a:lnTo>
                      <a:pt x="1518818" y="0"/>
                    </a:lnTo>
                    <a:lnTo>
                      <a:pt x="1518818" y="873760"/>
                    </a:lnTo>
                    <a:lnTo>
                      <a:pt x="0" y="8737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5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Fault Tolerance</a:t>
                </a:r>
                <a:endParaRPr lang="en-US" sz="105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573595" y="749121"/>
              <a:ext cx="3924952" cy="4025188"/>
              <a:chOff x="2573595" y="749121"/>
              <a:chExt cx="3924952" cy="402518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748791" y="749121"/>
                <a:ext cx="1376176" cy="1332000"/>
                <a:chOff x="4191526" y="676414"/>
                <a:chExt cx="1376176" cy="13320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4191526" y="676414"/>
                  <a:ext cx="1376176" cy="13320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45" name="Freeform 44"/>
                <p:cNvSpPr/>
                <p:nvPr/>
              </p:nvSpPr>
              <p:spPr>
                <a:xfrm>
                  <a:off x="4270474" y="869645"/>
                  <a:ext cx="1218280" cy="957284"/>
                </a:xfrm>
                <a:custGeom>
                  <a:avLst/>
                  <a:gdLst>
                    <a:gd name="connsiteX0" fmla="*/ 0 w 1518818"/>
                    <a:gd name="connsiteY0" fmla="*/ 0 h 812800"/>
                    <a:gd name="connsiteX1" fmla="*/ 1518818 w 1518818"/>
                    <a:gd name="connsiteY1" fmla="*/ 0 h 812800"/>
                    <a:gd name="connsiteX2" fmla="*/ 1518818 w 1518818"/>
                    <a:gd name="connsiteY2" fmla="*/ 812800 h 812800"/>
                    <a:gd name="connsiteX3" fmla="*/ 0 w 1518818"/>
                    <a:gd name="connsiteY3" fmla="*/ 812800 h 812800"/>
                    <a:gd name="connsiteX4" fmla="*/ 0 w 1518818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8818" h="812800">
                      <a:moveTo>
                        <a:pt x="0" y="0"/>
                      </a:moveTo>
                      <a:lnTo>
                        <a:pt x="1518818" y="0"/>
                      </a:lnTo>
                      <a:lnTo>
                        <a:pt x="1518818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Column Oriented key-value store</a:t>
                  </a:r>
                  <a:endParaRPr lang="en-US" sz="1000" kern="12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908604" y="1171754"/>
                <a:ext cx="1435973" cy="1324800"/>
                <a:chOff x="6154962" y="1704058"/>
                <a:chExt cx="1435973" cy="13248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6210549" y="1704058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1655646"/>
                    <a:satOff val="6635"/>
                    <a:lumOff val="1438"/>
                    <a:alphaOff val="0"/>
                  </a:schemeClr>
                </a:fillRef>
                <a:effectRef idx="3">
                  <a:schemeClr val="accent5">
                    <a:alpha val="50000"/>
                    <a:hueOff val="-1655646"/>
                    <a:satOff val="6635"/>
                    <a:lumOff val="1438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43" name="Freeform 42"/>
                <p:cNvSpPr/>
                <p:nvPr/>
              </p:nvSpPr>
              <p:spPr>
                <a:xfrm>
                  <a:off x="6154962" y="1892436"/>
                  <a:ext cx="1435973" cy="894080"/>
                </a:xfrm>
                <a:custGeom>
                  <a:avLst/>
                  <a:gdLst>
                    <a:gd name="connsiteX0" fmla="*/ 0 w 1435973"/>
                    <a:gd name="connsiteY0" fmla="*/ 0 h 894080"/>
                    <a:gd name="connsiteX1" fmla="*/ 1435973 w 1435973"/>
                    <a:gd name="connsiteY1" fmla="*/ 0 h 894080"/>
                    <a:gd name="connsiteX2" fmla="*/ 1435973 w 1435973"/>
                    <a:gd name="connsiteY2" fmla="*/ 894080 h 894080"/>
                    <a:gd name="connsiteX3" fmla="*/ 0 w 1435973"/>
                    <a:gd name="connsiteY3" fmla="*/ 894080 h 894080"/>
                    <a:gd name="connsiteX4" fmla="*/ 0 w 1435973"/>
                    <a:gd name="connsiteY4" fmla="*/ 0 h 89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5973" h="894080">
                      <a:moveTo>
                        <a:pt x="0" y="0"/>
                      </a:moveTo>
                      <a:lnTo>
                        <a:pt x="1435973" y="0"/>
                      </a:lnTo>
                      <a:lnTo>
                        <a:pt x="1435973" y="894080"/>
                      </a:lnTo>
                      <a:lnTo>
                        <a:pt x="0" y="8940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Hadoop</a:t>
                  </a:r>
                </a:p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Integration</a:t>
                  </a: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5173747" y="2275919"/>
                <a:ext cx="1324800" cy="1324800"/>
                <a:chOff x="5572871" y="2948019"/>
                <a:chExt cx="1324800" cy="132480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5572871" y="2948019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3311292"/>
                    <a:satOff val="13270"/>
                    <a:lumOff val="2876"/>
                    <a:alphaOff val="0"/>
                  </a:schemeClr>
                </a:fillRef>
                <a:effectRef idx="3">
                  <a:schemeClr val="accent5">
                    <a:alpha val="50000"/>
                    <a:hueOff val="-3311292"/>
                    <a:satOff val="13270"/>
                    <a:lumOff val="2876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41" name="Freeform 40"/>
                <p:cNvSpPr/>
                <p:nvPr/>
              </p:nvSpPr>
              <p:spPr>
                <a:xfrm>
                  <a:off x="5657682" y="3162925"/>
                  <a:ext cx="1136054" cy="955040"/>
                </a:xfrm>
                <a:custGeom>
                  <a:avLst/>
                  <a:gdLst>
                    <a:gd name="connsiteX0" fmla="*/ 0 w 1408358"/>
                    <a:gd name="connsiteY0" fmla="*/ 0 h 955040"/>
                    <a:gd name="connsiteX1" fmla="*/ 1408358 w 1408358"/>
                    <a:gd name="connsiteY1" fmla="*/ 0 h 955040"/>
                    <a:gd name="connsiteX2" fmla="*/ 1408358 w 1408358"/>
                    <a:gd name="connsiteY2" fmla="*/ 955040 h 955040"/>
                    <a:gd name="connsiteX3" fmla="*/ 0 w 1408358"/>
                    <a:gd name="connsiteY3" fmla="*/ 955040 h 955040"/>
                    <a:gd name="connsiteX4" fmla="*/ 0 w 1408358"/>
                    <a:gd name="connsiteY4" fmla="*/ 0 h 95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358" h="955040">
                      <a:moveTo>
                        <a:pt x="0" y="0"/>
                      </a:moveTo>
                      <a:lnTo>
                        <a:pt x="1408358" y="0"/>
                      </a:lnTo>
                      <a:lnTo>
                        <a:pt x="1408358" y="955040"/>
                      </a:lnTo>
                      <a:lnTo>
                        <a:pt x="0" y="9550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Elastic Scalability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692010" y="3449509"/>
                <a:ext cx="1360343" cy="1324800"/>
                <a:chOff x="5996031" y="3703658"/>
                <a:chExt cx="1360343" cy="132480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031574" y="3703658"/>
                  <a:ext cx="1324800" cy="1324800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4966938"/>
                    <a:satOff val="19906"/>
                    <a:lumOff val="4314"/>
                    <a:alphaOff val="0"/>
                  </a:schemeClr>
                </a:fillRef>
                <a:effectRef idx="3">
                  <a:schemeClr val="accent5">
                    <a:alpha val="50000"/>
                    <a:hueOff val="-4966938"/>
                    <a:satOff val="19906"/>
                    <a:lumOff val="4314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39" name="Freeform 38"/>
                <p:cNvSpPr/>
                <p:nvPr/>
              </p:nvSpPr>
              <p:spPr>
                <a:xfrm>
                  <a:off x="5996031" y="3941784"/>
                  <a:ext cx="1313167" cy="873760"/>
                </a:xfrm>
                <a:custGeom>
                  <a:avLst/>
                  <a:gdLst>
                    <a:gd name="connsiteX0" fmla="*/ 0 w 1518818"/>
                    <a:gd name="connsiteY0" fmla="*/ 0 h 873760"/>
                    <a:gd name="connsiteX1" fmla="*/ 1518818 w 1518818"/>
                    <a:gd name="connsiteY1" fmla="*/ 0 h 873760"/>
                    <a:gd name="connsiteX2" fmla="*/ 1518818 w 1518818"/>
                    <a:gd name="connsiteY2" fmla="*/ 873760 h 873760"/>
                    <a:gd name="connsiteX3" fmla="*/ 0 w 1518818"/>
                    <a:gd name="connsiteY3" fmla="*/ 873760 h 873760"/>
                    <a:gd name="connsiteX4" fmla="*/ 0 w 1518818"/>
                    <a:gd name="connsiteY4" fmla="*/ 0 h 87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8818" h="873760">
                      <a:moveTo>
                        <a:pt x="0" y="0"/>
                      </a:moveTo>
                      <a:lnTo>
                        <a:pt x="1518818" y="0"/>
                      </a:lnTo>
                      <a:lnTo>
                        <a:pt x="1518818" y="873760"/>
                      </a:lnTo>
                      <a:lnTo>
                        <a:pt x="0" y="8737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CQL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2573595" y="2551273"/>
                <a:ext cx="1408358" cy="1325676"/>
                <a:chOff x="2019527" y="2370874"/>
                <a:chExt cx="1408358" cy="1325676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2083772" y="2370874"/>
                  <a:ext cx="1325514" cy="1325676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8278230"/>
                    <a:satOff val="33176"/>
                    <a:lumOff val="7190"/>
                    <a:alphaOff val="0"/>
                  </a:schemeClr>
                </a:fillRef>
                <a:effectRef idx="3">
                  <a:schemeClr val="accent5">
                    <a:alpha val="50000"/>
                    <a:hueOff val="-8278230"/>
                    <a:satOff val="33176"/>
                    <a:lumOff val="7190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37" name="Freeform 36"/>
                <p:cNvSpPr/>
                <p:nvPr/>
              </p:nvSpPr>
              <p:spPr>
                <a:xfrm>
                  <a:off x="2019527" y="2615234"/>
                  <a:ext cx="1408358" cy="955040"/>
                </a:xfrm>
                <a:custGeom>
                  <a:avLst/>
                  <a:gdLst>
                    <a:gd name="connsiteX0" fmla="*/ 0 w 1408358"/>
                    <a:gd name="connsiteY0" fmla="*/ 0 h 955040"/>
                    <a:gd name="connsiteX1" fmla="*/ 1408358 w 1408358"/>
                    <a:gd name="connsiteY1" fmla="*/ 0 h 955040"/>
                    <a:gd name="connsiteX2" fmla="*/ 1408358 w 1408358"/>
                    <a:gd name="connsiteY2" fmla="*/ 955040 h 955040"/>
                    <a:gd name="connsiteX3" fmla="*/ 0 w 1408358"/>
                    <a:gd name="connsiteY3" fmla="*/ 955040 h 955040"/>
                    <a:gd name="connsiteX4" fmla="*/ 0 w 1408358"/>
                    <a:gd name="connsiteY4" fmla="*/ 0 h 95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358" h="955040">
                      <a:moveTo>
                        <a:pt x="0" y="0"/>
                      </a:moveTo>
                      <a:lnTo>
                        <a:pt x="1408358" y="0"/>
                      </a:lnTo>
                      <a:lnTo>
                        <a:pt x="1408358" y="955040"/>
                      </a:lnTo>
                      <a:lnTo>
                        <a:pt x="0" y="9550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High Availability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2660591" y="1349438"/>
                <a:ext cx="1446298" cy="1325676"/>
                <a:chOff x="2271076" y="1267280"/>
                <a:chExt cx="1446298" cy="1325676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271076" y="1267280"/>
                  <a:ext cx="1325514" cy="1325676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50000"/>
                    <a:hueOff val="-9933876"/>
                    <a:satOff val="39811"/>
                    <a:lumOff val="8628"/>
                    <a:alphaOff val="0"/>
                  </a:schemeClr>
                </a:fillRef>
                <a:effectRef idx="3">
                  <a:schemeClr val="accent5">
                    <a:alpha val="50000"/>
                    <a:hueOff val="-9933876"/>
                    <a:satOff val="39811"/>
                    <a:lumOff val="8628"/>
                    <a:alphaOff val="0"/>
                  </a:schemeClr>
                </a:effectRef>
                <a:fontRef idx="minor">
                  <a:schemeClr val="tx1"/>
                </a:fontRef>
              </p:style>
            </p:sp>
            <p:sp>
              <p:nvSpPr>
                <p:cNvPr id="35" name="Freeform 34"/>
                <p:cNvSpPr/>
                <p:nvPr/>
              </p:nvSpPr>
              <p:spPr>
                <a:xfrm>
                  <a:off x="2281401" y="1560997"/>
                  <a:ext cx="1435973" cy="894080"/>
                </a:xfrm>
                <a:custGeom>
                  <a:avLst/>
                  <a:gdLst>
                    <a:gd name="connsiteX0" fmla="*/ 0 w 1435973"/>
                    <a:gd name="connsiteY0" fmla="*/ 0 h 894080"/>
                    <a:gd name="connsiteX1" fmla="*/ 1435973 w 1435973"/>
                    <a:gd name="connsiteY1" fmla="*/ 0 h 894080"/>
                    <a:gd name="connsiteX2" fmla="*/ 1435973 w 1435973"/>
                    <a:gd name="connsiteY2" fmla="*/ 894080 h 894080"/>
                    <a:gd name="connsiteX3" fmla="*/ 0 w 1435973"/>
                    <a:gd name="connsiteY3" fmla="*/ 894080 h 894080"/>
                    <a:gd name="connsiteX4" fmla="*/ 0 w 1435973"/>
                    <a:gd name="connsiteY4" fmla="*/ 0 h 89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5973" h="894080">
                      <a:moveTo>
                        <a:pt x="0" y="0"/>
                      </a:moveTo>
                      <a:lnTo>
                        <a:pt x="1435973" y="0"/>
                      </a:lnTo>
                      <a:lnTo>
                        <a:pt x="1435973" y="894080"/>
                      </a:lnTo>
                      <a:lnTo>
                        <a:pt x="0" y="8940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50" dirty="0" smtClean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High Performance</a:t>
                  </a:r>
                  <a:endParaRPr 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947405" y="2469165"/>
                <a:ext cx="130119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cap="none" spc="0" dirty="0" smtClean="0">
                    <a:ln/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Cassandra </a:t>
                </a:r>
              </a:p>
              <a:p>
                <a:pPr algn="ctr"/>
                <a:r>
                  <a:rPr lang="en-US" cap="none" spc="0" dirty="0" smtClean="0">
                    <a:ln/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Features </a:t>
                </a:r>
                <a:endParaRPr lang="en-IN" cap="none" spc="0" dirty="0">
                  <a:ln/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8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Cassandra at work</a:t>
            </a:r>
            <a:endParaRPr lang="en-IN" sz="26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116" y="781463"/>
            <a:ext cx="65971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 are some of the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companies that have deployed and benefited from Cassandra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5" y="1179985"/>
            <a:ext cx="1832447" cy="1832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6" y="1556249"/>
            <a:ext cx="2462920" cy="1231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6" y="3110872"/>
            <a:ext cx="1662776" cy="168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73" y="3262413"/>
            <a:ext cx="3378740" cy="1008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96" y="1346547"/>
            <a:ext cx="2476297" cy="1650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49" y="2919591"/>
            <a:ext cx="2511344" cy="12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4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Cassandra at Netflix</a:t>
            </a:r>
            <a:endParaRPr lang="en-IN" sz="26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116" y="781463"/>
            <a:ext cx="64229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Netflix tailors content delivery based on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captured and analyzed in Cassandra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081545"/>
            <a:ext cx="2509735" cy="4088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894" y="1443139"/>
            <a:ext cx="4703255" cy="2905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99888" y="4198348"/>
            <a:ext cx="332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Netflix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delivers personalized content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350" dirty="0"/>
              <a:t>At the end of this </a:t>
            </a:r>
            <a:r>
              <a:rPr lang="en-US" sz="1350" dirty="0" smtClean="0"/>
              <a:t>session, </a:t>
            </a:r>
            <a:r>
              <a:rPr lang="en-US" sz="1350" dirty="0"/>
              <a:t>you will be able to understand</a:t>
            </a:r>
          </a:p>
          <a:p>
            <a:r>
              <a:rPr lang="en-US" sz="1350" dirty="0" smtClean="0"/>
              <a:t> What is a NoSQL Database</a:t>
            </a:r>
            <a:endParaRPr lang="en-US" sz="1350" dirty="0"/>
          </a:p>
          <a:p>
            <a:r>
              <a:rPr lang="en-US" sz="1350" dirty="0"/>
              <a:t> </a:t>
            </a:r>
            <a:r>
              <a:rPr lang="en-US" sz="1350" dirty="0" smtClean="0"/>
              <a:t>Difference between SQL and NoSQL databases</a:t>
            </a:r>
            <a:endParaRPr lang="en-US" sz="1350" dirty="0"/>
          </a:p>
          <a:p>
            <a:r>
              <a:rPr lang="en-US" sz="1350" dirty="0"/>
              <a:t> </a:t>
            </a:r>
            <a:r>
              <a:rPr lang="en-US" sz="1350" dirty="0" smtClean="0"/>
              <a:t>MongoDB and its use case</a:t>
            </a:r>
            <a:endParaRPr lang="en-US" sz="1350" dirty="0"/>
          </a:p>
          <a:p>
            <a:r>
              <a:rPr lang="en-US" sz="1350" dirty="0"/>
              <a:t> </a:t>
            </a:r>
            <a:r>
              <a:rPr lang="en-US" sz="1350" dirty="0" smtClean="0"/>
              <a:t>Cassandra and its use case</a:t>
            </a:r>
            <a:endParaRPr lang="en-US" sz="1350" dirty="0"/>
          </a:p>
          <a:p>
            <a:r>
              <a:rPr lang="en-US" sz="1350" dirty="0"/>
              <a:t> </a:t>
            </a:r>
            <a:r>
              <a:rPr lang="en-US" sz="1350" dirty="0" smtClean="0"/>
              <a:t>HBase and its use case </a:t>
            </a:r>
            <a:endParaRPr lang="en-US" sz="1350" dirty="0"/>
          </a:p>
          <a:p>
            <a:r>
              <a:rPr lang="en-US" sz="1350" dirty="0"/>
              <a:t> </a:t>
            </a:r>
            <a:r>
              <a:rPr lang="en-US" sz="1350" dirty="0" smtClean="0"/>
              <a:t>Neo4J and its use case</a:t>
            </a:r>
          </a:p>
          <a:p>
            <a:r>
              <a:rPr lang="en-US" sz="1350" dirty="0"/>
              <a:t> </a:t>
            </a:r>
            <a:r>
              <a:rPr lang="en-US" sz="1350" dirty="0" smtClean="0"/>
              <a:t>Hands-On - </a:t>
            </a:r>
            <a:r>
              <a:rPr lang="en-US" sz="1350" dirty="0" smtClean="0">
                <a:solidFill>
                  <a:srgbClr val="0D86FF"/>
                </a:solidFill>
              </a:rPr>
              <a:t>MongoDB Blog Application</a:t>
            </a:r>
            <a:endParaRPr lang="en-US" sz="1350" dirty="0">
              <a:solidFill>
                <a:srgbClr val="0D86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82245" y="875477"/>
            <a:ext cx="8229600" cy="233609"/>
          </a:xfrm>
          <a:prstGeom prst="rect">
            <a:avLst/>
          </a:prstGeom>
        </p:spPr>
        <p:txBody>
          <a:bodyPr>
            <a:noAutofit/>
          </a:bodyPr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HBase is a </a:t>
            </a:r>
            <a:r>
              <a:rPr lang="en-IN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non-relational (NoSQL) database which stores data in </a:t>
            </a:r>
            <a:r>
              <a:rPr lang="en-IN" sz="1350" dirty="0" smtClean="0">
                <a:solidFill>
                  <a:srgbClr val="3399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key-value pair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Specifically it is:</a:t>
            </a:r>
          </a:p>
        </p:txBody>
      </p:sp>
      <p:sp>
        <p:nvSpPr>
          <p:cNvPr id="4" name="Teardrop 3"/>
          <p:cNvSpPr/>
          <p:nvPr/>
        </p:nvSpPr>
        <p:spPr>
          <a:xfrm>
            <a:off x="3186484" y="2309222"/>
            <a:ext cx="1370607" cy="1059105"/>
          </a:xfrm>
          <a:prstGeom prst="teardrop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ardrop 5"/>
          <p:cNvSpPr/>
          <p:nvPr/>
        </p:nvSpPr>
        <p:spPr>
          <a:xfrm>
            <a:off x="4746601" y="3164547"/>
            <a:ext cx="1371600" cy="1058400"/>
          </a:xfrm>
          <a:prstGeom prst="teardrop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Consistent</a:t>
            </a:r>
            <a:endParaRPr lang="en-IN" sz="1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25373" y="1470567"/>
            <a:ext cx="1371600" cy="1058400"/>
            <a:chOff x="6372200" y="2283718"/>
            <a:chExt cx="1584176" cy="1224136"/>
          </a:xfrm>
        </p:grpSpPr>
        <p:sp>
          <p:nvSpPr>
            <p:cNvPr id="9" name="Teardrop 8"/>
            <p:cNvSpPr/>
            <p:nvPr/>
          </p:nvSpPr>
          <p:spPr>
            <a:xfrm>
              <a:off x="6372200" y="2283718"/>
              <a:ext cx="1584176" cy="1224136"/>
            </a:xfrm>
            <a:prstGeom prst="teardrop">
              <a:avLst/>
            </a:prstGeom>
            <a:ln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3223" y="2747582"/>
              <a:ext cx="1068652" cy="32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Distributed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46602" y="1480927"/>
            <a:ext cx="1371600" cy="1058400"/>
            <a:chOff x="6926048" y="1990399"/>
            <a:chExt cx="1584176" cy="1224136"/>
          </a:xfrm>
        </p:grpSpPr>
        <p:sp>
          <p:nvSpPr>
            <p:cNvPr id="12" name="Teardrop 11"/>
            <p:cNvSpPr/>
            <p:nvPr/>
          </p:nvSpPr>
          <p:spPr>
            <a:xfrm>
              <a:off x="6926048" y="1990399"/>
              <a:ext cx="1584176" cy="1224136"/>
            </a:xfrm>
            <a:prstGeom prst="teardrop">
              <a:avLst/>
            </a:prstGeom>
            <a:ln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4929" y="2347470"/>
              <a:ext cx="1146413" cy="533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Multi-</a:t>
              </a:r>
              <a:b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dimensional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4441" y="3171577"/>
            <a:ext cx="1371600" cy="1058399"/>
            <a:chOff x="6897288" y="2037038"/>
            <a:chExt cx="1584176" cy="1224135"/>
          </a:xfrm>
        </p:grpSpPr>
        <p:sp>
          <p:nvSpPr>
            <p:cNvPr id="15" name="Teardrop 14"/>
            <p:cNvSpPr/>
            <p:nvPr/>
          </p:nvSpPr>
          <p:spPr>
            <a:xfrm>
              <a:off x="6897288" y="2037038"/>
              <a:ext cx="1584176" cy="1224135"/>
            </a:xfrm>
            <a:prstGeom prst="teardrop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27048" y="2382125"/>
              <a:ext cx="724655" cy="533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Sorted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Map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HBase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11" y="3823541"/>
            <a:ext cx="2622280" cy="8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832387" y="869908"/>
            <a:ext cx="5479226" cy="3399656"/>
            <a:chOff x="1979712" y="1260326"/>
            <a:chExt cx="5479226" cy="3399656"/>
          </a:xfrm>
        </p:grpSpPr>
        <p:grpSp>
          <p:nvGrpSpPr>
            <p:cNvPr id="2" name="Group 1"/>
            <p:cNvGrpSpPr/>
            <p:nvPr/>
          </p:nvGrpSpPr>
          <p:grpSpPr>
            <a:xfrm>
              <a:off x="3847388" y="1260326"/>
              <a:ext cx="1743874" cy="727720"/>
              <a:chOff x="6214663" y="1640714"/>
              <a:chExt cx="1743874" cy="72772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555044" y="1758353"/>
                <a:ext cx="1063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Unstructured</a:t>
                </a:r>
              </a:p>
              <a:p>
                <a:pPr algn="ctr"/>
                <a:r>
                  <a:rPr lang="en-US" sz="1200" dirty="0" smtClean="0">
                    <a:latin typeface="Tahoam"/>
                  </a:rPr>
                  <a:t>data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15064" y="2135716"/>
              <a:ext cx="1743874" cy="727720"/>
              <a:chOff x="6214663" y="1640714"/>
              <a:chExt cx="1743874" cy="72772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83717" y="1845028"/>
                <a:ext cx="12057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High </a:t>
                </a:r>
                <a:r>
                  <a:rPr lang="en-US" sz="1200" dirty="0">
                    <a:latin typeface="Tahoam"/>
                  </a:rPr>
                  <a:t>s</a:t>
                </a:r>
                <a:r>
                  <a:rPr lang="en-US" sz="1200" dirty="0" smtClean="0">
                    <a:latin typeface="Tahoam"/>
                  </a:rPr>
                  <a:t>calability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715064" y="3132534"/>
              <a:ext cx="1743874" cy="727720"/>
              <a:chOff x="6214663" y="1640714"/>
              <a:chExt cx="1743874" cy="72772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90083" y="1758352"/>
                <a:ext cx="8654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Versioned</a:t>
                </a:r>
              </a:p>
              <a:p>
                <a:pPr algn="ctr"/>
                <a:r>
                  <a:rPr lang="en-US" sz="1200" dirty="0" smtClean="0">
                    <a:latin typeface="Tahoam"/>
                  </a:rPr>
                  <a:t>data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794182" y="3932262"/>
              <a:ext cx="1850283" cy="727720"/>
              <a:chOff x="6161457" y="1640714"/>
              <a:chExt cx="1850283" cy="72772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161457" y="1792011"/>
                <a:ext cx="18502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Generating data from an MapReduce work flow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979712" y="3132534"/>
              <a:ext cx="1743874" cy="727720"/>
              <a:chOff x="6214663" y="1640714"/>
              <a:chExt cx="1743874" cy="72772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243779" y="1782394"/>
                <a:ext cx="17147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Column-oriented</a:t>
                </a:r>
                <a:endParaRPr lang="en-US" sz="1200" dirty="0">
                  <a:latin typeface="Tahoam"/>
                </a:endParaRPr>
              </a:p>
              <a:p>
                <a:pPr algn="ctr"/>
                <a:r>
                  <a:rPr lang="en-US" sz="1200" dirty="0" smtClean="0">
                    <a:latin typeface="Tahoam"/>
                  </a:rPr>
                  <a:t>data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979712" y="2144647"/>
              <a:ext cx="1743874" cy="727720"/>
              <a:chOff x="6214663" y="1640714"/>
              <a:chExt cx="1743874" cy="72772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214663" y="1640714"/>
                <a:ext cx="1743874" cy="727720"/>
              </a:xfrm>
              <a:prstGeom prst="roundRect">
                <a:avLst/>
              </a:prstGeom>
              <a:ln/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243779" y="1782394"/>
                <a:ext cx="17147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ahoam"/>
                  </a:rPr>
                  <a:t>High volume data to be stored</a:t>
                </a: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4719325" y="2052414"/>
              <a:ext cx="0" cy="72772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719325" y="3140174"/>
              <a:ext cx="0" cy="72772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847388" y="2586482"/>
              <a:ext cx="750211" cy="285886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847388" y="3132534"/>
              <a:ext cx="750212" cy="382674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885631" y="2586482"/>
              <a:ext cx="750211" cy="285886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885630" y="3132534"/>
              <a:ext cx="750212" cy="382674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4179325" y="2435208"/>
              <a:ext cx="1080000" cy="1080000"/>
              <a:chOff x="4716016" y="1995686"/>
              <a:chExt cx="1080000" cy="1080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716016" y="1995686"/>
                <a:ext cx="1080000" cy="10800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894378" y="2146960"/>
                <a:ext cx="723275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am"/>
                  </a:rPr>
                  <a:t>Uses</a:t>
                </a:r>
              </a:p>
              <a:p>
                <a:pPr algn="ctr"/>
                <a:r>
                  <a:rPr lang="en-US" sz="1400" dirty="0" smtClean="0">
                    <a:latin typeface="Tahoam"/>
                  </a:rPr>
                  <a:t>of</a:t>
                </a:r>
              </a:p>
              <a:p>
                <a:pPr algn="ctr"/>
                <a:r>
                  <a:rPr lang="en-US" sz="1400" dirty="0" smtClean="0">
                    <a:latin typeface="Tahoam"/>
                  </a:rPr>
                  <a:t>HBase</a:t>
                </a:r>
                <a:endParaRPr lang="en-IN" sz="1400" dirty="0">
                  <a:latin typeface="Tahoam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When </a:t>
            </a:r>
            <a:r>
              <a:rPr lang="en-US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use </a:t>
            </a:r>
            <a:r>
              <a:rPr lang="en-US" sz="2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HBase?</a:t>
            </a:r>
          </a:p>
        </p:txBody>
      </p:sp>
    </p:spTree>
    <p:extLst>
      <p:ext uri="{BB962C8B-B14F-4D97-AF65-F5344CB8AC3E}">
        <p14:creationId xmlns:p14="http://schemas.microsoft.com/office/powerpoint/2010/main" val="42543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2133184" y="845477"/>
            <a:ext cx="6256564" cy="1884889"/>
          </a:xfrm>
          <a:prstGeom prst="rect">
            <a:avLst/>
          </a:prstGeom>
        </p:spPr>
        <p:txBody>
          <a:bodyPr>
            <a:noAutofit/>
          </a:bodyPr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monitored their usage and figured out what they really needed. </a:t>
            </a:r>
          </a:p>
          <a:p>
            <a:pPr marL="0" indent="0">
              <a:buNone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they needed was a system that could handle two types of data patterns:</a:t>
            </a:r>
          </a:p>
          <a:p>
            <a:pPr marL="622300" lvl="1" indent="-354013">
              <a:buFont typeface="Tahoma" panose="020B0604030504040204" pitchFamily="34" charset="0"/>
              <a:buChar char="»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short set of temporal data that tends to be volatile</a:t>
            </a:r>
          </a:p>
          <a:p>
            <a:pPr marL="622300" lvl="1" indent="-354013">
              <a:buFont typeface="Tahoma" panose="020B0604030504040204" pitchFamily="34" charset="0"/>
              <a:buChar char="»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ever-growing set of data that rarely gets accessed</a:t>
            </a:r>
            <a:endParaRPr lang="en-US" sz="1200" b="1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5374" y="2757184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Time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34954" y="3874079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228635" y="3666857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Scalable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99666" y="3895244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Robust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94362" y="2940064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Data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44475" y="3818940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" y="818659"/>
            <a:ext cx="1565525" cy="1608018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099665" y="2757184"/>
            <a:ext cx="1500227" cy="432048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Linearly</a:t>
            </a:r>
            <a:endParaRPr lang="en-IN" sz="1200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02317" y="2995996"/>
            <a:ext cx="1500227" cy="432048"/>
          </a:xfrm>
          <a:prstGeom prst="roundRect">
            <a:avLst/>
          </a:prstGeom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Value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34602" y="3554833"/>
            <a:ext cx="1500227" cy="432048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Column-Oriented</a:t>
            </a:r>
            <a:endParaRPr lang="en-IN" sz="1200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Facebook Messaging System</a:t>
            </a:r>
          </a:p>
        </p:txBody>
      </p:sp>
    </p:spTree>
    <p:extLst>
      <p:ext uri="{BB962C8B-B14F-4D97-AF65-F5344CB8AC3E}">
        <p14:creationId xmlns:p14="http://schemas.microsoft.com/office/powerpoint/2010/main" val="178735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3155" y="586254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endParaRPr lang="en-US" sz="1400"/>
          </a:p>
          <a:p>
            <a:endParaRPr lang="en-US" sz="1400" b="1"/>
          </a:p>
        </p:txBody>
      </p:sp>
      <p:sp>
        <p:nvSpPr>
          <p:cNvPr id="3" name="AutoShape 4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0" y="-5125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152400" y="-3601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5" name="AutoShape 14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0" y="-4951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6" name="AutoShape 16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152400" y="-3427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JgAqwMBIgACEQEDEQH/xAAcAAACAgMBAQAAAAAAAAAAAAAAAQYHAgMFBAj/xABHEAABAwMBBAUGCgQPAAAAAAABAAIDBAURBgcSITETQVFhcSIygZGh0RQVF1JUVWKSscEjRILhFiQlMzQ1QkNTcnN0k/Dx/8QAGwEBAAIDAQEAAAAAAAAAAAAAAAQFAQMGAgf/xAAqEQACAgIABQMEAgMAAAAAAAAAAQIDBBEFEhMhMRVBUSIyUnEUQiNhkf/aAAwDAQACEQMRAD8Au1IplJAYjgsgcpYTQDQkmgET4p9SEBACEIQCQhCAY5plJBQAhJNZAFJNJEBoSQsAaEJZQHMul9ttqkYy4VsUDnDLQ92CQvH/AAz079b033lw9oGlLjfaynqLf0JEce6WvdgnioFVaK1HBxNse8Dn0b2n81HstnF6US3xcPFtrTnZp/BbbNYWB/m3alP7YCyOrbD9bUn/ACBUfU2W50pPT2+pZjrdESPYvASf+haXlyXmJYR4JRP7Z7L7drPTo53em4djsrD+G+nfrWD1qh/BCx/Nfwe/QqvyZfA1tp360p/WshrTTzuAutOO/KpmzWO43ovFuhEhYcOy8Nx613I9nWoHjymQMP2pMr3HIsktqJGs4Zh1txnbplns1bYXHAu1J6ZAF16eeOpibNBI2SN4y17DkOCqWHZld3YMtTSsz2ZKtGy0XxbbKajLt4wxhpIHNb65zl9y0VmXTjVpdKez3IQjK2kLQIRlGQgEmllGVljQ0LHKYKwNDSTyhAIrHKbkkMGRAKRACCkh6E5rSCCAQVW2v9EB4kutojAcPKmgaOBHzh7lZSxIyMFeJwU1pkjGybMexTgz5pcMHCFYm0XSPwcvuttixFnNREz+z9oBV2RjgOSqrK3W9M7XFyoZNalE6unL1PYrnHWQeU0eTJHnz2q+bXXU9xoYqqleHRyjIIXziDgqZbO9UfFNaKGskxQznm4/zb+7uK3413K+VlbxbA60erD7kXRgEIAASa5paCDkHiCE1YnJgeRVf621jc7DdhS00dO6J0Ye1z2knvVgc+a4d90xa77JHJcIXOkjaWtcx+6QCvFik4/T5JOLZVCzmtW0Vx8pl6/wqT7h96y+U+8j9WpD+yR+akdVswtT/wCj1VVEe8td+SiWqtFNsFH8KNxbK3ew1jmYc7wUSX8iK2X1M+GXSUVHu/8AR6xtRvAIzSUZ+971s+VO5/QaQ+lyr8t4rdT08tTK2GnjdJI7gGtGSVo/kW/JPlw3DS246Jz8ql0z/V9H95yyG1K5n9RpPW5eO3bN7zU4dUugp2nHnO3iPQFIqPZfRswa2uml7WxgNH4FboyyJFfb6XD2/wCbN2ltb3O/XSOkbbYgwDelka8+Q30qe5KrysuVt0FXQUVFSPkjnHSTv3svA5DCltk1Bbb1Hv0NS17h5zCMOB7wpVbfiT7lRl1KT6lUNQOshIHPJNbSAMpLPCSAxQnhCA1yxtlY5jxlrhgg9ipjXulX2WrNVStJoZSePPo3Z5eCuteS5UUFwo5aWqYHxSNw4Fara1ZHRNwcyWLZzLx7nzgW9qBw/NdzVmnp9P3J0D8ugfxhlx5w7PFcLHHCqpRcZaO2qtjbBTj3TLY2bar+FxNtVfIenjH6J7j57ezxCsMFfNNNPJT1Ec0Li2RjgWuHUQrw0XqWK/28OeWtq4uEzB7CO4qxxrudcrOY4tgdKXWh4JPlYlIlR7VWqqPT9P5bhLVOB3IWnj4nsCktpLbKeuudslGC22dC+3qjs1E6prJN0AeS0c3HsAVJalv1Vf7gamc7sbeEUY5NHvWm9XmsvVW6qrZN5xzutzhrB3Lu6Q0RU3osqq0Ohos548HSeHYO9QLbXc+SB02Ni1cPh1bn9RxtPaerr9U9HRsHRjz5Xeaz3lXDprS1BYYv0DN+od58zuLj7gutb6Cmt1MynpImxRNHBrQvWt9NEYd35KjN4lZkPS7RMd0BDyGtyezKZXE1lcvirT1ZUNOHlhYz/MeC3t67lfCDnNRXllO6xuLrlqKunzlgf0cfc0cPyXIpZ5qaVk0Ejo5Gea9hwQtb3FxzldCw2qa8XSGigBy8+U75resqpc5Sn28ndKEKKeWXhItXZzerreKKV1xa10URDGTYwXnr/wDVMl47VQQ2ygho6dobHEwNHf3r2q2gnGOmcTkTjO2UorSMykglLKyRwJQCkhAPCRGU0Hghk4+o7HT3y3PpZ2jePFknzHdRVD3S21NsrZKOqZuSxnB7D3hfR6hu0LTDbxQ/C6Vn8dpxkY/vG9YUbIq51teS34XnOifTn9rKX4+C6Vhu9RZbjHWUr8OaRvt6nt6wV4H9/PwWGVWxbi+x1s4Rsi4yW0y19QbRaeO2xi0HfqpmZJPKLx71WVVUVFbUPnnkfLM85c48XOK84JKs7Z3pFojiu9yj3i4B0ER5N+0VI57L3ylY4Y/DanL3NGidCdL0dwvLDuedHTu6+9w/JWdGxrAGsaGtAwAOQWQbgcsJqfXWq1pHL5WVPInzTBCELYRxFVhtcue9LSWyN3m/pZB38grNlcGsc4nAAJPgvn7U1xddb5WVhJ3XyYYM8mjgFHyZ8sNfJbcGp57+d+InMCuLZtp74ttnw2pYBU1Q3uI4tb1BQXZ/YTerw2SZp+C0xD5CRwceoK7WNDWjHLqWnFq/uyZxrM1/gi/2NNCFOOd8j60EI60+xDyYoCCExwQDSTSch6BYPGQR2rJIjKwY9z5zu8fR3OsZ2TPHtK8QXT1Dwvdf/uH/AIrmclTWLUmfQqXuuP6NkTd57R2uAX0bQRiKigYAPJjaOHgvnWjG9Uwt7ZGj2r6Pg4RMH2QpmEvLOf4/5gv2bQhCAFOOdEhNL0ICMbQLn8W6en3HYmnHRM49vM+pUpFDJPMyKJpfI9wa1vaVONq1wdPd4qHDmx07N7JHBzj+5bdl2n/hNUbvUszFCcQg8i7rPoUC/dlqivY6bClHDwXa/LJzpGyNsdmhpgB0pG9Me1xXcCQ4BMKbGKitI5y2bnNyl5ZlhLCy6kl6NYigFBSQGSEdSAgBIpqMao1hSaeqoqeeCeZ8rN4dHjAAOOOSsNpd2ba65Wy5YLbJKk44VfnalQcf5Pqj3Zb71zbjtQnkicy30HROxgPldnHoC8O+te5MhwzKk9cpDNRY+Pa4cv07/wAVy+GVtnldNK+SQlz3uLnE9ZK1DgqqbTk9HZVwcYJM2RO3JGO+a4FfR1vlE1FTyjk+NrvYvm8YU9tO0eWgttNRut4k6BgZvdLjOFJxbIw3squL4lmQoutb0W2m1VkzamR51q9Uq9NHtNbU1cMAtjx0rwzPSDhk4UtXV/JQy4ZlRW3EsQrVLPFE5olkYzfO60OOMlbM5b6FU+1S6ma6wUMT/Jpm77t355/d+K9TmoR5masTGlkWqtFk3O00N2gMNbTslZ3jiPA9S3W6gp7bRx0lJHuQxjDQoBs0vV5uNY+lqZhNRwx5c548pp6gCrKaOHFIOM/qQyqp0SdMnvRjhZAJoXsiAhCEBj1owmSsScoB56kBLCYGEA1EdUaKj1BcBVy1ssWGBgY1oIwpehYlFSWmbarp0y5oPTK4GyukzxuU+P8ATatjdltvHO4VJ/ZarDRhauhX8Er1PKf92V8Nl1rByayq9nuWY2X2r6VVese5T3CMJ0K/gx6llfmyAnZfavpVV6wj5L7V1VVUPUp/hGE6FfwPUcr82V+dl9r+mVXsWyk2bW+lrIahlZUExPDw1wHHCne6jHcsqive9GHxDKfZzYmjAwoNqnZ+y51UtbQ1JjqZHbzmycWu9ynSeF7lCMlpmim+yiXNW9Mjmi7B8QWlkEu6ah53pXNORlSNCFmK0tI8WWSsm5y8sSEIWTwCE0IBEIwmkgBCEIBoSTQAhCEAIQhACEIQAhCEGwQhCAEk0IBITQgBCEIB5ykQhCAEYSQgBPCSEAIQhANPBwkhAMcEEZQhAGEYQhAGEYQhAGEYQhAGEJIQAhCEB//Z"/>
          <p:cNvSpPr>
            <a:spLocks noChangeAspect="1" noChangeArrowheads="1"/>
          </p:cNvSpPr>
          <p:nvPr/>
        </p:nvSpPr>
        <p:spPr bwMode="auto">
          <a:xfrm>
            <a:off x="0" y="-490340"/>
            <a:ext cx="1266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8" name="AutoShape 24" descr="data:image/jpeg;base64,/9j/4AAQSkZJRgABAQAAAQABAAD/2wCEAAkGBwgHBgkIBwgKCgkLDRYPDQwMDRsUFRAWIB0iIiAdHx8kKDQsJCYxJx8fLT0tMTU3Ojo6Iys/RD84QzQ5OjcBCgoKDQwNGg8PGjclHyU3Nzc3Nzc3Nzc3Nzc3Nzc3Nzc3Nzc3Nzc3Nzc3Nzc3Nzc3Nzc3Nzc3Nzc3Nzc3Nzc3N//AABEIAIwAjAMBIgACEQEDEQH/xAAcAAABBQEBAQAAAAAAAAAAAAAAAQQFBgcCAwj/xABJEAABAwMCAwMIBgUHDQAAAAABAgMEAAURBiEHEjFBUWETFCIycYGRwQgVI0KhsTNSYnKyFhc2N0N04SQlNDhEU3OCs8LR8PH/xAAbAQEAAwEBAQEAAAAAAAAAAAAAAwQFAgYBB//EAC0RAAICAQIFAQcFAQAAAAAAAAABAgMEERIFITFBYZETFCIyM1GBQkOh4fAG/9oADAMBAAIRAxEAPwDcaKKKAKKKTOKAWkNGRUReL01BJaa+0kkeijsHtNfJSUVqzuFcpvSKJRxxDaSpxSUpHUqOAKhZWqrVHBCHy+of7lJUPj0qtzDKuKyqY4VdyceiPdTR2D4A/hVWWQ/0o06eH1/uPn4LAvXEQH0Yj6vaUj5103rm3KVh5mS14lGR+FU2RH5CSAdqaOAHbv6VD7xbqX1wzGkv7NWtt6t1y/0KW24ceoThQ/5TvUh1rF27TcHSHI8CUrB2WhpWUnwONqstn1BfrThu9W6c/EzgvFklbfwHpD8asV3t8pIoZHDYx+lNPx3NEHSlpvClsTIyJEZ1LjSxspPQ04qyZTTT0YUUUUPgUUUUAUUUUAUhpa4dUEIKlEAJGSaAiNQ3b6vYS21vJeyED9UfrGq1EaLiitwlalHKirqaYSpxuNzflLOQo8qB3JHSpiBy7CqE7PaT8G7XR7vUvv3HzEPIHfiuJMMJB6e2peIpsAc1eU4oIyPhUmxbSorpb9CrSo7IHNIUVYPqN9feez8aYi7OQzywI0eOR0Vy86j7Sak7hjB+VV2Vjn2qtKWnQ1qYKa+LmO3NVXptRPnYPgWwam9Pa186lNw7o0ltTh5W3keqT3KB6VS5PbTGQPs8pJCh0I6ikLpp8yefD6LYOO3R+Ddm2kN8xbSlHMcqwOtd5FMrG+qXZoUheeZ1hCjnxGajbHdkv3u9WpZyuG+FIGcnkWkK/iKq0k+h5T2cnu8FhooorojCiiigCiiigCoXV8kxbFIUk4UvDY95xU1VV4iq5bI0OwyE/Oo7XpBljEgp3wi/uUmMvkV12qxWry0hQSw2Vnp6PQVF6bTbHZP+cw44pSgllpHNuT2nHZWlx47LDQbZaShA6JSMYqnRS5Lc2a+fl+yexLmNIcURGVOSlgkDKu4CoOXN5+ZXQKORjsqWvtwgRkCNNdWnyoyEo6kVT7nOgEpFvLpyMr5z191TXNRWiKeHCVkt0k+YTpAOd6hHFcyia9HXys4HbTVawBVFvU9BVXsPF9Waa+RVKeajNDLjqggY677V6uLB61bOHtjVIfN3kowy2SmOD949qvZ2fGu6oOUkjvIvWPU5sv8AHbTEgttDAQ02Bv2ACsf0nfS/xNelZ+znvuN+1P3PwSKuvEvUAtFkXGYXiXLBQgdye01kmk1FGp7UpJwRKbGfDNXLZaSSXYzeFYjni3WzXzJpH0fRRRVk82FFFFAFFFFAFVfiKz5TTilj+ydQv3Zx86tFM7tDTcLdIiL2DrZRn2iuLFrFomx7FXbGb7MonDyD5zPfluDKYwCU/vH/AA/OtEJAGemBmqpw2YVHskltwYdExxLg/aSEp+QqfvPMbVMDW6yyoDHfiuKo7KyznzduU/Qzi+3L6xurz6VZaCihoj9UbZ95yaj+fbwFMEOApHLgjHZSleRms2T3NtnqK6VCKhHsOVu7bU3WvmzkkVwnmdWGm21OuK2DaE8yj7AKuOntEOvqS/evQb2PmyTur94/KuoVym+RxdkVY0dZsiNLadcvr4cdCkQGyCtYP6T9lJ/M1o9xnwbBay87yMx2U8qEJGM9yRSXS5W/T1tDspaGWUDlabT1V3JSO2sW1fqaVf53lXTyMN7MMZyEjvPeT3/Crnw0x0XUyqabuK3KT5QX+9RjqW8yL3dXpkpRKlnCEA7NoHRI/wDeua99BxzK1fbGwkEJd51exIJ/8VA5z1rSODdoU5MlXVxPoNJ8i2e8nc/Koa05TWp6POnDFwZbeS00RrlFFFaB+ehRRRQBRRRQBXK842Ga6ooBnGiIivyHG9hIWHFj9vAST7wkfCnBGcgjPhXRGdqq2oLveNPKL4gC5W/qVNq5XWvaMYI8f/tfG0upLXXK6W1dRrdtAx5Uhb8GWuLzkqLeOZIJ647q84fDuKlQM2c+/wB6UegD86Yfzt23lB+rJmSN8KRj86jpnFmSsEQrY03+066VfgAKrt066m1DG4s1sWq9DRoFqt1obJiR2mB95eNz7TVb1HxCt1uC2LaRNkjbKD9mg+Ku32D8Ky68aqut4yJstwtk/ok+ij4D51CqcUoDfHhXEru0FoXsbgDct+TLXwSt7vcy7TDJnPF1zonsCB3JHZ2fCokkqV2k1zindrtsy7S0xbeyt11RxhI2SO8nsFQ82z0KjXRDTpFfgLXAkXWczBhtlbzqsJ7h3k+A+VfQunbO1YrRGt7G4aT6Sz1WrtJ99Q+h9HM6biFxwpdnuj7VwDZP7KfD86tnZirdNe3mzxfGOJe9T2Q+VfyLRRRU5ihRRRQBRRSHpQC0UlBoApCjOc43pc0ZoCm6i4c2i7rcfjZgylnJcaTlJPeUdD7sVQbhwzv8UkxwxLQOhbXyn4Gtv5uo/GkAG1RSqgzTxuL5dC2qWq8nz07o7UbS8G0SVfugEfnTiNoPUkgpAtym89rqwnFb/vSEVyqIlx/9Fktcooymx8J3VOBy9zkpQOrEYHKvao9PcPfWj2eyW+yxvIW2MhlHbgbqPeT1NPht0FdZOakjXGPQzMnPyMn6svx2ADAoxRmgGuymLRSZ2zSA7igOqKKKAKaXVh2VbJceO55N51laEL/VURgHandFAfO2sND6s0rp9+7ydVOvtslALaHnAo8ygntPjXGjNF6r1ZY0XWNql5hpa1I5HHnCRg47DWn8cv6tLn++z/1U034Cf1dxv7w7/FQERxe+sbFw0tLPnzomsOstOSGlqSXCEHJz13qsaY0Bq/UVih3eNqt1puUgrShbzmU7kb7+FXH6Q/8AQuPt/tqP4VVQbVqDiNYdEwZkBttNibbIadSyhZSnmO6h1G+d6AfWTUGrNEcQounr3cnbhFddbYKHFlaShZwlaCd0kE/nVv8ApATJUHTMFyFJejrMrBU04UkjlPdVV4XWJ3XGohqq/wB7amSojqVqiAfaAj1CobBKcjIx3VY/pGf0Vg/3v/tNAV2y8NtX3e0RLi1q1aESWg4EqddykH31dOHmhdQabvrk28X83COuMpoNc6zhRUkhW5x90/Gqhp+xcVJFigvWu/x2oSmUlhBdA5UdgxyVfuHls1rAlTFaxubUxlbaQwEOBXKrJyfVHhQGW8bL3dbXxBP1fcJMdKY7KwltwhPMM9U9D0rYdEapa1bpNFybUBICC3JbSf0bgG/x6jwNZVxHiR7hxut0Oa0Ho7zbCHGycZBBprYJb3C3iFNs1wWtFqmpwFH1Sg58m57jkE+2gLHwEnzJl0v6Zkt99LZSEB1wqCfSPTNQfExV3n8WRZbddZMQSQyhGHlBCSU9cA1J/R5IVddRFJBBUnBHb6Rppqz/AFg7b/xY/wDDQC3bQnELTtueuNv1NIlFhPOtll5fMUjc4B6+yrvwg109q+1vM3Ll+soeA6pKQkOpPReBsDsc47qvz6U+QcCgOXlOfhXz99HMu/yrunkh/k/mfpe3nHL+GaA+haKKKAKKKQ9KApPGWJJn8PLjGgx3pL61M8rTKCtRw4knAG9ePBKFLt2g48e4RX4r4fdJafbKFAFW2x3r1HEON/OB/JJ2GptZUUpklexVy8wGMdtd6S4gR9Tanudljw3GxASol5S8hfKsJ6dnWgIvjzb5ty0gwzbocmW6JiFFEdpTigOVW+ADtUxw2t60cObXb7pEW2THUh6PIbKSAVq2KSKt+Nt96gNT6mRYJtojLjF43KWI6SFY5M9vjQGLu6c1Dw34g+eWG2T59sJyPN2FuBbKju2ogHCh8gaunHKHNvekbabXBmylLkBzybUZaloBT95IGU+/trVMbVy4oIQpaiAlIySegFAYhZNf60tFnh29nQs1aYzQbC1R3sqx2+pVo0brrVN7v7EC76Tk2+I4lZVJWy6kJISSBlSQNzt76U8TpLkVd3iaXuL1gS7yGcFJCiM45g31x0rQ4j6JLDb7WfJuIC05GDg+BoDGtaWe6SONVqnR7bNdhoDHNIbjrU2MZzlQGKtnGDRn8q7B5eGhRucEKWwEjJcH3ke/Ax4ir8RWfDiDcpM27M2vSsic3a3i0+43JbB2ydknc7A9M0BWfo+2m52uTd/rO2zIfOhvkMmOtsK3PTmAzUXxGi3yHxYRfbZYp89qL5FafJRnFIWQnccyQa2XSl9Y1LYIt3itutNyAr7N0ekgpUUkH3pNSxzQGFXjWvEe/RHLbB0nNgiUnySnUxXcgK2OFqACevU9O+rrwh0K7o+2PPXHk+s5ePLBKuYNoHqpB9+/+FcucRZkvzuVp3TUy62mGsocmtOJT5THrFtJ3V7s1b9OXuFqG0Rrpbl88d9ORk7pPak+INASlFFFAFITgUtIdxQGFaygXFrUOqrzAjOmVb5cKTGPkVHyiSlxtYTjr66Sf3ameFtkk2bWSm34zqD9Qsl1xSdi6pSVKGe01rRO2fCjs6DagOxWf8Toz7960gphlxwN3VKllCSeUY6nuFX8UiuhNAKOlM73CNzss+Al0tGVGcZDieqOZJGfdmntFAZDYtXXDTOlI2m06auLmoYoDDbKmcsubn0+cdmM+/HZvWrw1PLjMqkoS2+pALiEnISrtFeh6jxpR62KAUmsJZ0fdLzI1pKgTLlDltzSqOy24ptqSnckEDGcjbOe2t2PUCuFkjpQFZ4ZyIjujoDMO3uW7zdJadiOJUC24CSrruQSSrPj31aFJ5043wRSKODXSTlIPhQGQaQ1FI0Jp5/Tl5slxcuMVxYj+asFbUvJ25V9nXOSOnjtVv4UWabY9FxItyaSzJWtbymk/wBmFkkJ8PZVuRuAT3UIOceygO6KKKA//9k="/>
          <p:cNvSpPr>
            <a:spLocks noChangeAspect="1" noChangeArrowheads="1"/>
          </p:cNvSpPr>
          <p:nvPr/>
        </p:nvSpPr>
        <p:spPr bwMode="auto">
          <a:xfrm>
            <a:off x="0" y="-482403"/>
            <a:ext cx="11049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182370" y="4515966"/>
            <a:ext cx="43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http://wiki.apache.org/hadoop/Hbase/PoweredBy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1640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331640" y="1032752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ahoa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359235" y="1050264"/>
            <a:ext cx="2862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A number of applications including people search rely on HBase internally for data generation. 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7367" y="2287801"/>
            <a:ext cx="28629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Uses 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HBase as a real time data storage and analytics platform. </a:t>
            </a: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1417367" y="3472783"/>
            <a:ext cx="28629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U</a:t>
            </a: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ses 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an HBase cluster containing over a billion anonymized clinical </a:t>
            </a: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records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.</a:t>
            </a: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 </a:t>
            </a:r>
            <a:endParaRPr lang="en-US" sz="1200" dirty="0">
              <a:latin typeface="Tahoam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89761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595287" y="1032751"/>
            <a:ext cx="3009161" cy="1005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589761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721020" y="2283716"/>
            <a:ext cx="303776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Uses 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HBase to store document fingerprint for detecting </a:t>
            </a: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near-duplications</a:t>
            </a:r>
            <a:endParaRPr lang="en-US" sz="1200" dirty="0">
              <a:latin typeface="Tahoam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717271" y="3461551"/>
            <a:ext cx="2862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Uses </a:t>
            </a:r>
            <a:r>
              <a:rPr lang="en-US" sz="1200" dirty="0" err="1">
                <a:latin typeface="Tahoam"/>
                <a:ea typeface="Tahoma" pitchFamily="34" charset="0"/>
                <a:cs typeface="Tahoma" pitchFamily="34" charset="0"/>
              </a:rPr>
              <a:t>HBase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 as a foundation for cloud scale storage for a variety of applications. </a:t>
            </a: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5721020" y="1013999"/>
            <a:ext cx="301587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Uses </a:t>
            </a:r>
            <a:r>
              <a:rPr lang="en-US" sz="1200" dirty="0">
                <a:latin typeface="Tahoam"/>
                <a:ea typeface="Tahoma" pitchFamily="34" charset="0"/>
                <a:cs typeface="Tahoma" pitchFamily="34" charset="0"/>
              </a:rPr>
              <a:t>HBase to power their Messages </a:t>
            </a:r>
            <a:r>
              <a:rPr lang="en-US" sz="1200" dirty="0" smtClean="0">
                <a:latin typeface="Tahoam"/>
                <a:ea typeface="Tahoma" pitchFamily="34" charset="0"/>
                <a:cs typeface="Tahoma" pitchFamily="34" charset="0"/>
              </a:rPr>
              <a:t>infrastructure</a:t>
            </a:r>
            <a:endParaRPr lang="en-US" sz="1200" dirty="0">
              <a:latin typeface="Tahoam"/>
              <a:ea typeface="Tahoma" pitchFamily="34" charset="0"/>
              <a:cs typeface="Tahoma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9" y="1051383"/>
            <a:ext cx="769947" cy="7699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6" y="3596456"/>
            <a:ext cx="1089752" cy="2143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08" y="1032105"/>
            <a:ext cx="732250" cy="7322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22" y="2246368"/>
            <a:ext cx="926422" cy="8229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24" y="3361478"/>
            <a:ext cx="927018" cy="9270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" y="2267579"/>
            <a:ext cx="812699" cy="8126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HBase at work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3155" y="586254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endParaRPr lang="en-US" sz="1400"/>
          </a:p>
          <a:p>
            <a:endParaRPr lang="en-US" sz="1400" b="1"/>
          </a:p>
        </p:txBody>
      </p:sp>
      <p:sp>
        <p:nvSpPr>
          <p:cNvPr id="3" name="AutoShape 4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0" y="-5125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152400" y="-3601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5" name="AutoShape 14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0" y="-4951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6" name="AutoShape 16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152400" y="-3427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JgAqwMBIgACEQEDEQH/xAAcAAACAgMBAQAAAAAAAAAAAAAAAQYHAgMFBAj/xABHEAABAwMBBAUGCgQPAAAAAAABAAIDBAURBgcSITETQVFhcSIygZGh0RQVF1JUVWKSscEjRILhFiQlMzQ1QkNTcnN0k/Dx/8QAGwEBAAIDAQEAAAAAAAAAAAAAAAQFAQMGAgf/xAAqEQACAgIABQMEAgMAAAAAAAAAAQIDBBEFEhMhMRVBUSIyUnEUQiNhkf/aAAwDAQACEQMRAD8Au1IplJAYjgsgcpYTQDQkmgET4p9SEBACEIQCQhCAY5plJBQAhJNZAFJNJEBoSQsAaEJZQHMul9ttqkYy4VsUDnDLQ92CQvH/AAz079b033lw9oGlLjfaynqLf0JEce6WvdgnioFVaK1HBxNse8Dn0b2n81HstnF6US3xcPFtrTnZp/BbbNYWB/m3alP7YCyOrbD9bUn/ACBUfU2W50pPT2+pZjrdESPYvASf+haXlyXmJYR4JRP7Z7L7drPTo53em4djsrD+G+nfrWD1qh/BCx/Nfwe/QqvyZfA1tp360p/WshrTTzuAutOO/KpmzWO43ovFuhEhYcOy8Nx613I9nWoHjymQMP2pMr3HIsktqJGs4Zh1txnbplns1bYXHAu1J6ZAF16eeOpibNBI2SN4y17DkOCqWHZld3YMtTSsz2ZKtGy0XxbbKajLt4wxhpIHNb65zl9y0VmXTjVpdKez3IQjK2kLQIRlGQgEmllGVljQ0LHKYKwNDSTyhAIrHKbkkMGRAKRACCkh6E5rSCCAQVW2v9EB4kutojAcPKmgaOBHzh7lZSxIyMFeJwU1pkjGybMexTgz5pcMHCFYm0XSPwcvuttixFnNREz+z9oBV2RjgOSqrK3W9M7XFyoZNalE6unL1PYrnHWQeU0eTJHnz2q+bXXU9xoYqqleHRyjIIXziDgqZbO9UfFNaKGskxQznm4/zb+7uK3413K+VlbxbA60erD7kXRgEIAASa5paCDkHiCE1YnJgeRVf621jc7DdhS00dO6J0Ye1z2knvVgc+a4d90xa77JHJcIXOkjaWtcx+6QCvFik4/T5JOLZVCzmtW0Vx8pl6/wqT7h96y+U+8j9WpD+yR+akdVswtT/wCj1VVEe8td+SiWqtFNsFH8KNxbK3ew1jmYc7wUSX8iK2X1M+GXSUVHu/8AR6xtRvAIzSUZ+971s+VO5/QaQ+lyr8t4rdT08tTK2GnjdJI7gGtGSVo/kW/JPlw3DS246Jz8ql0z/V9H95yyG1K5n9RpPW5eO3bN7zU4dUugp2nHnO3iPQFIqPZfRswa2uml7WxgNH4FboyyJFfb6XD2/wCbN2ltb3O/XSOkbbYgwDelka8+Q30qe5KrysuVt0FXQUVFSPkjnHSTv3svA5DCltk1Bbb1Hv0NS17h5zCMOB7wpVbfiT7lRl1KT6lUNQOshIHPJNbSAMpLPCSAxQnhCA1yxtlY5jxlrhgg9ipjXulX2WrNVStJoZSePPo3Z5eCuteS5UUFwo5aWqYHxSNw4Fara1ZHRNwcyWLZzLx7nzgW9qBw/NdzVmnp9P3J0D8ugfxhlx5w7PFcLHHCqpRcZaO2qtjbBTj3TLY2bar+FxNtVfIenjH6J7j57ezxCsMFfNNNPJT1Ec0Li2RjgWuHUQrw0XqWK/28OeWtq4uEzB7CO4qxxrudcrOY4tgdKXWh4JPlYlIlR7VWqqPT9P5bhLVOB3IWnj4nsCktpLbKeuudslGC22dC+3qjs1E6prJN0AeS0c3HsAVJalv1Vf7gamc7sbeEUY5NHvWm9XmsvVW6qrZN5xzutzhrB3Lu6Q0RU3osqq0Ohos548HSeHYO9QLbXc+SB02Ni1cPh1bn9RxtPaerr9U9HRsHRjz5Xeaz3lXDprS1BYYv0DN+od58zuLj7gutb6Cmt1MynpImxRNHBrQvWt9NEYd35KjN4lZkPS7RMd0BDyGtyezKZXE1lcvirT1ZUNOHlhYz/MeC3t67lfCDnNRXllO6xuLrlqKunzlgf0cfc0cPyXIpZ5qaVk0Ejo5Gea9hwQtb3FxzldCw2qa8XSGigBy8+U75resqpc5Sn28ndKEKKeWXhItXZzerreKKV1xa10URDGTYwXnr/wDVMl47VQQ2ygho6dobHEwNHf3r2q2gnGOmcTkTjO2UorSMykglLKyRwJQCkhAPCRGU0Hghk4+o7HT3y3PpZ2jePFknzHdRVD3S21NsrZKOqZuSxnB7D3hfR6hu0LTDbxQ/C6Vn8dpxkY/vG9YUbIq51teS34XnOifTn9rKX4+C6Vhu9RZbjHWUr8OaRvt6nt6wV4H9/PwWGVWxbi+x1s4Rsi4yW0y19QbRaeO2xi0HfqpmZJPKLx71WVVUVFbUPnnkfLM85c48XOK84JKs7Z3pFojiu9yj3i4B0ER5N+0VI57L3ylY4Y/DanL3NGidCdL0dwvLDuedHTu6+9w/JWdGxrAGsaGtAwAOQWQbgcsJqfXWq1pHL5WVPInzTBCELYRxFVhtcue9LSWyN3m/pZB38grNlcGsc4nAAJPgvn7U1xddb5WVhJ3XyYYM8mjgFHyZ8sNfJbcGp57+d+InMCuLZtp74ttnw2pYBU1Q3uI4tb1BQXZ/YTerw2SZp+C0xD5CRwceoK7WNDWjHLqWnFq/uyZxrM1/gi/2NNCFOOd8j60EI60+xDyYoCCExwQDSTSch6BYPGQR2rJIjKwY9z5zu8fR3OsZ2TPHtK8QXT1Dwvdf/uH/AIrmclTWLUmfQqXuuP6NkTd57R2uAX0bQRiKigYAPJjaOHgvnWjG9Uwt7ZGj2r6Pg4RMH2QpmEvLOf4/5gv2bQhCAFOOdEhNL0ICMbQLn8W6en3HYmnHRM49vM+pUpFDJPMyKJpfI9wa1vaVONq1wdPd4qHDmx07N7JHBzj+5bdl2n/hNUbvUszFCcQg8i7rPoUC/dlqivY6bClHDwXa/LJzpGyNsdmhpgB0pG9Me1xXcCQ4BMKbGKitI5y2bnNyl5ZlhLCy6kl6NYigFBSQGSEdSAgBIpqMao1hSaeqoqeeCeZ8rN4dHjAAOOOSsNpd2ba65Wy5YLbJKk44VfnalQcf5Pqj3Zb71zbjtQnkicy30HROxgPldnHoC8O+te5MhwzKk9cpDNRY+Pa4cv07/wAVy+GVtnldNK+SQlz3uLnE9ZK1DgqqbTk9HZVwcYJM2RO3JGO+a4FfR1vlE1FTyjk+NrvYvm8YU9tO0eWgttNRut4k6BgZvdLjOFJxbIw3squL4lmQoutb0W2m1VkzamR51q9Uq9NHtNbU1cMAtjx0rwzPSDhk4UtXV/JQy4ZlRW3EsQrVLPFE5olkYzfO60OOMlbM5b6FU+1S6ma6wUMT/Jpm77t355/d+K9TmoR5masTGlkWqtFk3O00N2gMNbTslZ3jiPA9S3W6gp7bRx0lJHuQxjDQoBs0vV5uNY+lqZhNRwx5c548pp6gCrKaOHFIOM/qQyqp0SdMnvRjhZAJoXsiAhCEBj1owmSsScoB56kBLCYGEA1EdUaKj1BcBVy1ssWGBgY1oIwpehYlFSWmbarp0y5oPTK4GyukzxuU+P8ATatjdltvHO4VJ/ZarDRhauhX8Er1PKf92V8Nl1rByayq9nuWY2X2r6VVese5T3CMJ0K/gx6llfmyAnZfavpVV6wj5L7V1VVUPUp/hGE6FfwPUcr82V+dl9r+mVXsWyk2bW+lrIahlZUExPDw1wHHCne6jHcsqive9GHxDKfZzYmjAwoNqnZ+y51UtbQ1JjqZHbzmycWu9ynSeF7lCMlpmim+yiXNW9Mjmi7B8QWlkEu6ah53pXNORlSNCFmK0tI8WWSsm5y8sSEIWTwCE0IBEIwmkgBCEIBoSTQAhCEAIQhACEIQAhCEGwQhCAEk0IBITQgBCEIB5ykQhCAEYSQgBPCSEAIQhANPBwkhAMcEEZQhAGEYQhAGEYQhAGEYQhAGEJIQAhCEB//Z"/>
          <p:cNvSpPr>
            <a:spLocks noChangeAspect="1" noChangeArrowheads="1"/>
          </p:cNvSpPr>
          <p:nvPr/>
        </p:nvSpPr>
        <p:spPr bwMode="auto">
          <a:xfrm>
            <a:off x="0" y="-490340"/>
            <a:ext cx="1266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8" name="AutoShape 24" descr="data:image/jpeg;base64,/9j/4AAQSkZJRgABAQAAAQABAAD/2wCEAAkGBwgHBgkIBwgKCgkLDRYPDQwMDRsUFRAWIB0iIiAdHx8kKDQsJCYxJx8fLT0tMTU3Ojo6Iys/RD84QzQ5OjcBCgoKDQwNGg8PGjclHyU3Nzc3Nzc3Nzc3Nzc3Nzc3Nzc3Nzc3Nzc3Nzc3Nzc3Nzc3Nzc3Nzc3Nzc3Nzc3Nzc3N//AABEIAIwAjAMBIgACEQEDEQH/xAAcAAABBQEBAQAAAAAAAAAAAAAAAQQFBgcCAwj/xABJEAABAwMCAwMIBgUHDQAAAAABAgMEAAURBiEHEjFBUWETFCIycYGRwQgVI0KhsTNSYnKyFhc2N0N04SQlNDhEU3OCs8LR8PH/xAAbAQEAAwEBAQEAAAAAAAAAAAAAAwQFAgYBB//EAC0RAAICAQIFAQcFAQAAAAAAAAABAgMEERIFITFBYZETFCIyM1GBQkOh4fAG/9oADAMBAAIRAxEAPwDcaKKKAKKKTOKAWkNGRUReL01BJaa+0kkeijsHtNfJSUVqzuFcpvSKJRxxDaSpxSUpHUqOAKhZWqrVHBCHy+of7lJUPj0qtzDKuKyqY4VdyceiPdTR2D4A/hVWWQ/0o06eH1/uPn4LAvXEQH0Yj6vaUj5103rm3KVh5mS14lGR+FU2RH5CSAdqaOAHbv6VD7xbqX1wzGkv7NWtt6t1y/0KW24ceoThQ/5TvUh1rF27TcHSHI8CUrB2WhpWUnwONqstn1BfrThu9W6c/EzgvFklbfwHpD8asV3t8pIoZHDYx+lNPx3NEHSlpvClsTIyJEZ1LjSxspPQ04qyZTTT0YUUUUPgUUUUAUUUUAUhpa4dUEIKlEAJGSaAiNQ3b6vYS21vJeyED9UfrGq1EaLiitwlalHKirqaYSpxuNzflLOQo8qB3JHSpiBy7CqE7PaT8G7XR7vUvv3HzEPIHfiuJMMJB6e2peIpsAc1eU4oIyPhUmxbSorpb9CrSo7IHNIUVYPqN9feez8aYi7OQzywI0eOR0Vy86j7Sak7hjB+VV2Vjn2qtKWnQ1qYKa+LmO3NVXptRPnYPgWwam9Pa186lNw7o0ltTh5W3keqT3KB6VS5PbTGQPs8pJCh0I6ikLpp8yefD6LYOO3R+Ddm2kN8xbSlHMcqwOtd5FMrG+qXZoUheeZ1hCjnxGajbHdkv3u9WpZyuG+FIGcnkWkK/iKq0k+h5T2cnu8FhooorojCiiigCiiigCoXV8kxbFIUk4UvDY95xU1VV4iq5bI0OwyE/Oo7XpBljEgp3wi/uUmMvkV12qxWry0hQSw2Vnp6PQVF6bTbHZP+cw44pSgllpHNuT2nHZWlx47LDQbZaShA6JSMYqnRS5Lc2a+fl+yexLmNIcURGVOSlgkDKu4CoOXN5+ZXQKORjsqWvtwgRkCNNdWnyoyEo6kVT7nOgEpFvLpyMr5z191TXNRWiKeHCVkt0k+YTpAOd6hHFcyia9HXys4HbTVawBVFvU9BVXsPF9Waa+RVKeajNDLjqggY677V6uLB61bOHtjVIfN3kowy2SmOD949qvZ2fGu6oOUkjvIvWPU5sv8AHbTEgttDAQ02Bv2ACsf0nfS/xNelZ+znvuN+1P3PwSKuvEvUAtFkXGYXiXLBQgdye01kmk1FGp7UpJwRKbGfDNXLZaSSXYzeFYjni3WzXzJpH0fRRRVk82FFFFAFFFFAFVfiKz5TTilj+ydQv3Zx86tFM7tDTcLdIiL2DrZRn2iuLFrFomx7FXbGb7MonDyD5zPfluDKYwCU/vH/AA/OtEJAGemBmqpw2YVHskltwYdExxLg/aSEp+QqfvPMbVMDW6yyoDHfiuKo7KyznzduU/Qzi+3L6xurz6VZaCihoj9UbZ95yaj+fbwFMEOApHLgjHZSleRms2T3NtnqK6VCKhHsOVu7bU3WvmzkkVwnmdWGm21OuK2DaE8yj7AKuOntEOvqS/evQb2PmyTur94/KuoVym+RxdkVY0dZsiNLadcvr4cdCkQGyCtYP6T9lJ/M1o9xnwbBay87yMx2U8qEJGM9yRSXS5W/T1tDspaGWUDlabT1V3JSO2sW1fqaVf53lXTyMN7MMZyEjvPeT3/Crnw0x0XUyqabuK3KT5QX+9RjqW8yL3dXpkpRKlnCEA7NoHRI/wDeua99BxzK1fbGwkEJd51exIJ/8VA5z1rSODdoU5MlXVxPoNJ8i2e8nc/Koa05TWp6POnDFwZbeS00RrlFFFaB+ehRRRQBRRRQBXK842Ga6ooBnGiIivyHG9hIWHFj9vAST7wkfCnBGcgjPhXRGdqq2oLveNPKL4gC5W/qVNq5XWvaMYI8f/tfG0upLXXK6W1dRrdtAx5Uhb8GWuLzkqLeOZIJ647q84fDuKlQM2c+/wB6UegD86Yfzt23lB+rJmSN8KRj86jpnFmSsEQrY03+066VfgAKrt066m1DG4s1sWq9DRoFqt1obJiR2mB95eNz7TVb1HxCt1uC2LaRNkjbKD9mg+Ku32D8Ky68aqut4yJstwtk/ok+ij4D51CqcUoDfHhXEru0FoXsbgDct+TLXwSt7vcy7TDJnPF1zonsCB3JHZ2fCokkqV2k1zindrtsy7S0xbeyt11RxhI2SO8nsFQ82z0KjXRDTpFfgLXAkXWczBhtlbzqsJ7h3k+A+VfQunbO1YrRGt7G4aT6Sz1WrtJ99Q+h9HM6biFxwpdnuj7VwDZP7KfD86tnZirdNe3mzxfGOJe9T2Q+VfyLRRRU5ihRRRQBRRSHpQC0UlBoApCjOc43pc0ZoCm6i4c2i7rcfjZgylnJcaTlJPeUdD7sVQbhwzv8UkxwxLQOhbXyn4Gtv5uo/GkAG1RSqgzTxuL5dC2qWq8nz07o7UbS8G0SVfugEfnTiNoPUkgpAtym89rqwnFb/vSEVyqIlx/9Fktcooymx8J3VOBy9zkpQOrEYHKvao9PcPfWj2eyW+yxvIW2MhlHbgbqPeT1NPht0FdZOakjXGPQzMnPyMn6svx2ADAoxRmgGuymLRSZ2zSA7igOqKKKAKaXVh2VbJceO55N51laEL/VURgHandFAfO2sND6s0rp9+7ydVOvtslALaHnAo8ygntPjXGjNF6r1ZY0XWNql5hpa1I5HHnCRg47DWn8cv6tLn++z/1U034Cf1dxv7w7/FQERxe+sbFw0tLPnzomsOstOSGlqSXCEHJz13qsaY0Bq/UVih3eNqt1puUgrShbzmU7kb7+FXH6Q/8AQuPt/tqP4VVQbVqDiNYdEwZkBttNibbIadSyhZSnmO6h1G+d6AfWTUGrNEcQounr3cnbhFddbYKHFlaShZwlaCd0kE/nVv8ApATJUHTMFyFJejrMrBU04UkjlPdVV4XWJ3XGohqq/wB7amSojqVqiAfaAj1CobBKcjIx3VY/pGf0Vg/3v/tNAV2y8NtX3e0RLi1q1aESWg4EqddykH31dOHmhdQabvrk28X83COuMpoNc6zhRUkhW5x90/Gqhp+xcVJFigvWu/x2oSmUlhBdA5UdgxyVfuHls1rAlTFaxubUxlbaQwEOBXKrJyfVHhQGW8bL3dbXxBP1fcJMdKY7KwltwhPMM9U9D0rYdEapa1bpNFybUBICC3JbSf0bgG/x6jwNZVxHiR7hxut0Oa0Ho7zbCHGycZBBprYJb3C3iFNs1wWtFqmpwFH1Sg58m57jkE+2gLHwEnzJl0v6Zkt99LZSEB1wqCfSPTNQfExV3n8WRZbddZMQSQyhGHlBCSU9cA1J/R5IVddRFJBBUnBHb6Rppqz/AFg7b/xY/wDDQC3bQnELTtueuNv1NIlFhPOtll5fMUjc4B6+yrvwg109q+1vM3Ll+soeA6pKQkOpPReBsDsc47qvz6U+QcCgOXlOfhXz99HMu/yrunkh/k/mfpe3nHL+GaA+haKKKAKKKQ9KApPGWJJn8PLjGgx3pL61M8rTKCtRw4knAG9ePBKFLt2g48e4RX4r4fdJafbKFAFW2x3r1HEON/OB/JJ2GptZUUpklexVy8wGMdtd6S4gR9Tanudljw3GxASol5S8hfKsJ6dnWgIvjzb5ty0gwzbocmW6JiFFEdpTigOVW+ADtUxw2t60cObXb7pEW2THUh6PIbKSAVq2KSKt+Nt96gNT6mRYJtojLjF43KWI6SFY5M9vjQGLu6c1Dw34g+eWG2T59sJyPN2FuBbKju2ogHCh8gaunHKHNvekbabXBmylLkBzybUZaloBT95IGU+/trVMbVy4oIQpaiAlIySegFAYhZNf60tFnh29nQs1aYzQbC1R3sqx2+pVo0brrVN7v7EC76Tk2+I4lZVJWy6kJISSBlSQNzt76U8TpLkVd3iaXuL1gS7yGcFJCiM45g31x0rQ4j6JLDb7WfJuIC05GDg+BoDGtaWe6SONVqnR7bNdhoDHNIbjrU2MZzlQGKtnGDRn8q7B5eGhRucEKWwEjJcH3ke/Ax4ir8RWfDiDcpM27M2vSsic3a3i0+43JbB2ydknc7A9M0BWfo+2m52uTd/rO2zIfOhvkMmOtsK3PTmAzUXxGi3yHxYRfbZYp89qL5FafJRnFIWQnccyQa2XSl9Y1LYIt3itutNyAr7N0ekgpUUkH3pNSxzQGFXjWvEe/RHLbB0nNgiUnySnUxXcgK2OFqACevU9O+rrwh0K7o+2PPXHk+s5ePLBKuYNoHqpB9+/+FcucRZkvzuVp3TUy62mGsocmtOJT5THrFtJ3V7s1b9OXuFqG0Rrpbl88d9ORk7pPak+INASlFFFAFITgUtIdxQGFaygXFrUOqrzAjOmVb5cKTGPkVHyiSlxtYTjr66Sf3ameFtkk2bWSm34zqD9Qsl1xSdi6pSVKGe01rRO2fCjs6DagOxWf8Toz7960gphlxwN3VKllCSeUY6nuFX8UiuhNAKOlM73CNzss+Al0tGVGcZDieqOZJGfdmntFAZDYtXXDTOlI2m06auLmoYoDDbKmcsubn0+cdmM+/HZvWrw1PLjMqkoS2+pALiEnISrtFeh6jxpR62KAUmsJZ0fdLzI1pKgTLlDltzSqOy24ptqSnckEDGcjbOe2t2PUCuFkjpQFZ4ZyIjujoDMO3uW7zdJadiOJUC24CSrruQSSrPj31aFJ5043wRSKODXSTlIPhQGQaQ1FI0Jp5/Tl5slxcuMVxYj+asFbUvJ25V9nXOSOnjtVv4UWabY9FxItyaSzJWtbymk/wBmFkkJ8PZVuRuAT3UIOceygO6KKKA//9k="/>
          <p:cNvSpPr>
            <a:spLocks noChangeAspect="1" noChangeArrowheads="1"/>
          </p:cNvSpPr>
          <p:nvPr/>
        </p:nvSpPr>
        <p:spPr bwMode="auto">
          <a:xfrm>
            <a:off x="0" y="-482403"/>
            <a:ext cx="11049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1331640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331640" y="1032752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ahoa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589761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595287" y="1032751"/>
            <a:ext cx="3009161" cy="1005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589761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Neo4J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2110698"/>
            <a:ext cx="3239553" cy="12310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1812" y="910675"/>
            <a:ext cx="36324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3399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Neo4J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an open source graph database by Neo Technology. Neo4j stores data as nodes connected by relationships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29" y="1259562"/>
            <a:ext cx="4360836" cy="30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8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3155" y="586254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endParaRPr lang="en-US" sz="1400"/>
          </a:p>
          <a:p>
            <a:endParaRPr lang="en-US" sz="1400" b="1"/>
          </a:p>
        </p:txBody>
      </p:sp>
      <p:sp>
        <p:nvSpPr>
          <p:cNvPr id="3" name="AutoShape 4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0" y="-5125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152400" y="-3601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5" name="AutoShape 14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0" y="-4951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6" name="AutoShape 16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152400" y="-3427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JgAqwMBIgACEQEDEQH/xAAcAAACAgMBAQAAAAAAAAAAAAAAAQYHAgMFBAj/xABHEAABAwMBBAUGCgQPAAAAAAABAAIDBAURBgcSITETQVFhcSIygZGh0RQVF1JUVWKSscEjRILhFiQlMzQ1QkNTcnN0k/Dx/8QAGwEBAAIDAQEAAAAAAAAAAAAAAAQFAQMGAgf/xAAqEQACAgIABQMEAgMAAAAAAAAAAQIDBBEFEhMhMRVBUSIyUnEUQiNhkf/aAAwDAQACEQMRAD8Au1IplJAYjgsgcpYTQDQkmgET4p9SEBACEIQCQhCAY5plJBQAhJNZAFJNJEBoSQsAaEJZQHMul9ttqkYy4VsUDnDLQ92CQvH/AAz079b033lw9oGlLjfaynqLf0JEce6WvdgnioFVaK1HBxNse8Dn0b2n81HstnF6US3xcPFtrTnZp/BbbNYWB/m3alP7YCyOrbD9bUn/ACBUfU2W50pPT2+pZjrdESPYvASf+haXlyXmJYR4JRP7Z7L7drPTo53em4djsrD+G+nfrWD1qh/BCx/Nfwe/QqvyZfA1tp360p/WshrTTzuAutOO/KpmzWO43ovFuhEhYcOy8Nx613I9nWoHjymQMP2pMr3HIsktqJGs4Zh1txnbplns1bYXHAu1J6ZAF16eeOpibNBI2SN4y17DkOCqWHZld3YMtTSsz2ZKtGy0XxbbKajLt4wxhpIHNb65zl9y0VmXTjVpdKez3IQjK2kLQIRlGQgEmllGVljQ0LHKYKwNDSTyhAIrHKbkkMGRAKRACCkh6E5rSCCAQVW2v9EB4kutojAcPKmgaOBHzh7lZSxIyMFeJwU1pkjGybMexTgz5pcMHCFYm0XSPwcvuttixFnNREz+z9oBV2RjgOSqrK3W9M7XFyoZNalE6unL1PYrnHWQeU0eTJHnz2q+bXXU9xoYqqleHRyjIIXziDgqZbO9UfFNaKGskxQznm4/zb+7uK3413K+VlbxbA60erD7kXRgEIAASa5paCDkHiCE1YnJgeRVf621jc7DdhS00dO6J0Ye1z2knvVgc+a4d90xa77JHJcIXOkjaWtcx+6QCvFik4/T5JOLZVCzmtW0Vx8pl6/wqT7h96y+U+8j9WpD+yR+akdVswtT/wCj1VVEe8td+SiWqtFNsFH8KNxbK3ew1jmYc7wUSX8iK2X1M+GXSUVHu/8AR6xtRvAIzSUZ+971s+VO5/QaQ+lyr8t4rdT08tTK2GnjdJI7gGtGSVo/kW/JPlw3DS246Jz8ql0z/V9H95yyG1K5n9RpPW5eO3bN7zU4dUugp2nHnO3iPQFIqPZfRswa2uml7WxgNH4FboyyJFfb6XD2/wCbN2ltb3O/XSOkbbYgwDelka8+Q30qe5KrysuVt0FXQUVFSPkjnHSTv3svA5DCltk1Bbb1Hv0NS17h5zCMOB7wpVbfiT7lRl1KT6lUNQOshIHPJNbSAMpLPCSAxQnhCA1yxtlY5jxlrhgg9ipjXulX2WrNVStJoZSePPo3Z5eCuteS5UUFwo5aWqYHxSNw4Fara1ZHRNwcyWLZzLx7nzgW9qBw/NdzVmnp9P3J0D8ugfxhlx5w7PFcLHHCqpRcZaO2qtjbBTj3TLY2bar+FxNtVfIenjH6J7j57ezxCsMFfNNNPJT1Ec0Li2RjgWuHUQrw0XqWK/28OeWtq4uEzB7CO4qxxrudcrOY4tgdKXWh4JPlYlIlR7VWqqPT9P5bhLVOB3IWnj4nsCktpLbKeuudslGC22dC+3qjs1E6prJN0AeS0c3HsAVJalv1Vf7gamc7sbeEUY5NHvWm9XmsvVW6qrZN5xzutzhrB3Lu6Q0RU3osqq0Ohos548HSeHYO9QLbXc+SB02Ni1cPh1bn9RxtPaerr9U9HRsHRjz5Xeaz3lXDprS1BYYv0DN+od58zuLj7gutb6Cmt1MynpImxRNHBrQvWt9NEYd35KjN4lZkPS7RMd0BDyGtyezKZXE1lcvirT1ZUNOHlhYz/MeC3t67lfCDnNRXllO6xuLrlqKunzlgf0cfc0cPyXIpZ5qaVk0Ejo5Gea9hwQtb3FxzldCw2qa8XSGigBy8+U75resqpc5Sn28ndKEKKeWXhItXZzerreKKV1xa10URDGTYwXnr/wDVMl47VQQ2ygho6dobHEwNHf3r2q2gnGOmcTkTjO2UorSMykglLKyRwJQCkhAPCRGU0Hghk4+o7HT3y3PpZ2jePFknzHdRVD3S21NsrZKOqZuSxnB7D3hfR6hu0LTDbxQ/C6Vn8dpxkY/vG9YUbIq51teS34XnOifTn9rKX4+C6Vhu9RZbjHWUr8OaRvt6nt6wV4H9/PwWGVWxbi+x1s4Rsi4yW0y19QbRaeO2xi0HfqpmZJPKLx71WVVUVFbUPnnkfLM85c48XOK84JKs7Z3pFojiu9yj3i4B0ER5N+0VI57L3ylY4Y/DanL3NGidCdL0dwvLDuedHTu6+9w/JWdGxrAGsaGtAwAOQWQbgcsJqfXWq1pHL5WVPInzTBCELYRxFVhtcue9LSWyN3m/pZB38grNlcGsc4nAAJPgvn7U1xddb5WVhJ3XyYYM8mjgFHyZ8sNfJbcGp57+d+InMCuLZtp74ttnw2pYBU1Q3uI4tb1BQXZ/YTerw2SZp+C0xD5CRwceoK7WNDWjHLqWnFq/uyZxrM1/gi/2NNCFOOd8j60EI60+xDyYoCCExwQDSTSch6BYPGQR2rJIjKwY9z5zu8fR3OsZ2TPHtK8QXT1Dwvdf/uH/AIrmclTWLUmfQqXuuP6NkTd57R2uAX0bQRiKigYAPJjaOHgvnWjG9Uwt7ZGj2r6Pg4RMH2QpmEvLOf4/5gv2bQhCAFOOdEhNL0ICMbQLn8W6en3HYmnHRM49vM+pUpFDJPMyKJpfI9wa1vaVONq1wdPd4qHDmx07N7JHBzj+5bdl2n/hNUbvUszFCcQg8i7rPoUC/dlqivY6bClHDwXa/LJzpGyNsdmhpgB0pG9Me1xXcCQ4BMKbGKitI5y2bnNyl5ZlhLCy6kl6NYigFBSQGSEdSAgBIpqMao1hSaeqoqeeCeZ8rN4dHjAAOOOSsNpd2ba65Wy5YLbJKk44VfnalQcf5Pqj3Zb71zbjtQnkicy30HROxgPldnHoC8O+te5MhwzKk9cpDNRY+Pa4cv07/wAVy+GVtnldNK+SQlz3uLnE9ZK1DgqqbTk9HZVwcYJM2RO3JGO+a4FfR1vlE1FTyjk+NrvYvm8YU9tO0eWgttNRut4k6BgZvdLjOFJxbIw3squL4lmQoutb0W2m1VkzamR51q9Uq9NHtNbU1cMAtjx0rwzPSDhk4UtXV/JQy4ZlRW3EsQrVLPFE5olkYzfO60OOMlbM5b6FU+1S6ma6wUMT/Jpm77t355/d+K9TmoR5masTGlkWqtFk3O00N2gMNbTslZ3jiPA9S3W6gp7bRx0lJHuQxjDQoBs0vV5uNY+lqZhNRwx5c548pp6gCrKaOHFIOM/qQyqp0SdMnvRjhZAJoXsiAhCEBj1owmSsScoB56kBLCYGEA1EdUaKj1BcBVy1ssWGBgY1oIwpehYlFSWmbarp0y5oPTK4GyukzxuU+P8ATatjdltvHO4VJ/ZarDRhauhX8Er1PKf92V8Nl1rByayq9nuWY2X2r6VVese5T3CMJ0K/gx6llfmyAnZfavpVV6wj5L7V1VVUPUp/hGE6FfwPUcr82V+dl9r+mVXsWyk2bW+lrIahlZUExPDw1wHHCne6jHcsqive9GHxDKfZzYmjAwoNqnZ+y51UtbQ1JjqZHbzmycWu9ynSeF7lCMlpmim+yiXNW9Mjmi7B8QWlkEu6ah53pXNORlSNCFmK0tI8WWSsm5y8sSEIWTwCE0IBEIwmkgBCEIBoSTQAhCEAIQhACEIQAhCEGwQhCAEk0IBITQgBCEIB5ykQhCAEYSQgBPCSEAIQhANPBwkhAMcEEZQhAGEYQhAGEYQhAGEYQhAGEJIQAhCEB//Z"/>
          <p:cNvSpPr>
            <a:spLocks noChangeAspect="1" noChangeArrowheads="1"/>
          </p:cNvSpPr>
          <p:nvPr/>
        </p:nvSpPr>
        <p:spPr bwMode="auto">
          <a:xfrm>
            <a:off x="0" y="-490340"/>
            <a:ext cx="1266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8" name="AutoShape 24" descr="data:image/jpeg;base64,/9j/4AAQSkZJRgABAQAAAQABAAD/2wCEAAkGBwgHBgkIBwgKCgkLDRYPDQwMDRsUFRAWIB0iIiAdHx8kKDQsJCYxJx8fLT0tMTU3Ojo6Iys/RD84QzQ5OjcBCgoKDQwNGg8PGjclHyU3Nzc3Nzc3Nzc3Nzc3Nzc3Nzc3Nzc3Nzc3Nzc3Nzc3Nzc3Nzc3Nzc3Nzc3Nzc3Nzc3N//AABEIAIwAjAMBIgACEQEDEQH/xAAcAAABBQEBAQAAAAAAAAAAAAAAAQQFBgcCAwj/xABJEAABAwMCAwMIBgUHDQAAAAABAgMEAAURBiEHEjFBUWETFCIycYGRwQgVI0KhsTNSYnKyFhc2N0N04SQlNDhEU3OCs8LR8PH/xAAbAQEAAwEBAQEAAAAAAAAAAAAAAwQFAgYBB//EAC0RAAICAQIFAQcFAQAAAAAAAAABAgMEERIFITFBYZETFCIyM1GBQkOh4fAG/9oADAMBAAIRAxEAPwDcaKKKAKKKTOKAWkNGRUReL01BJaa+0kkeijsHtNfJSUVqzuFcpvSKJRxxDaSpxSUpHUqOAKhZWqrVHBCHy+of7lJUPj0qtzDKuKyqY4VdyceiPdTR2D4A/hVWWQ/0o06eH1/uPn4LAvXEQH0Yj6vaUj5103rm3KVh5mS14lGR+FU2RH5CSAdqaOAHbv6VD7xbqX1wzGkv7NWtt6t1y/0KW24ceoThQ/5TvUh1rF27TcHSHI8CUrB2WhpWUnwONqstn1BfrThu9W6c/EzgvFklbfwHpD8asV3t8pIoZHDYx+lNPx3NEHSlpvClsTIyJEZ1LjSxspPQ04qyZTTT0YUUUUPgUUUUAUUUUAUhpa4dUEIKlEAJGSaAiNQ3b6vYS21vJeyED9UfrGq1EaLiitwlalHKirqaYSpxuNzflLOQo8qB3JHSpiBy7CqE7PaT8G7XR7vUvv3HzEPIHfiuJMMJB6e2peIpsAc1eU4oIyPhUmxbSorpb9CrSo7IHNIUVYPqN9feez8aYi7OQzywI0eOR0Vy86j7Sak7hjB+VV2Vjn2qtKWnQ1qYKa+LmO3NVXptRPnYPgWwam9Pa186lNw7o0ltTh5W3keqT3KB6VS5PbTGQPs8pJCh0I6ikLpp8yefD6LYOO3R+Ddm2kN8xbSlHMcqwOtd5FMrG+qXZoUheeZ1hCjnxGajbHdkv3u9WpZyuG+FIGcnkWkK/iKq0k+h5T2cnu8FhooorojCiiigCiiigCoXV8kxbFIUk4UvDY95xU1VV4iq5bI0OwyE/Oo7XpBljEgp3wi/uUmMvkV12qxWry0hQSw2Vnp6PQVF6bTbHZP+cw44pSgllpHNuT2nHZWlx47LDQbZaShA6JSMYqnRS5Lc2a+fl+yexLmNIcURGVOSlgkDKu4CoOXN5+ZXQKORjsqWvtwgRkCNNdWnyoyEo6kVT7nOgEpFvLpyMr5z191TXNRWiKeHCVkt0k+YTpAOd6hHFcyia9HXys4HbTVawBVFvU9BVXsPF9Waa+RVKeajNDLjqggY677V6uLB61bOHtjVIfN3kowy2SmOD949qvZ2fGu6oOUkjvIvWPU5sv8AHbTEgttDAQ02Bv2ACsf0nfS/xNelZ+znvuN+1P3PwSKuvEvUAtFkXGYXiXLBQgdye01kmk1FGp7UpJwRKbGfDNXLZaSSXYzeFYjni3WzXzJpH0fRRRVk82FFFFAFFFFAFVfiKz5TTilj+ydQv3Zx86tFM7tDTcLdIiL2DrZRn2iuLFrFomx7FXbGb7MonDyD5zPfluDKYwCU/vH/AA/OtEJAGemBmqpw2YVHskltwYdExxLg/aSEp+QqfvPMbVMDW6yyoDHfiuKo7KyznzduU/Qzi+3L6xurz6VZaCihoj9UbZ95yaj+fbwFMEOApHLgjHZSleRms2T3NtnqK6VCKhHsOVu7bU3WvmzkkVwnmdWGm21OuK2DaE8yj7AKuOntEOvqS/evQb2PmyTur94/KuoVym+RxdkVY0dZsiNLadcvr4cdCkQGyCtYP6T9lJ/M1o9xnwbBay87yMx2U8qEJGM9yRSXS5W/T1tDspaGWUDlabT1V3JSO2sW1fqaVf53lXTyMN7MMZyEjvPeT3/Crnw0x0XUyqabuK3KT5QX+9RjqW8yL3dXpkpRKlnCEA7NoHRI/wDeua99BxzK1fbGwkEJd51exIJ/8VA5z1rSODdoU5MlXVxPoNJ8i2e8nc/Koa05TWp6POnDFwZbeS00RrlFFFaB+ehRRRQBRRRQBXK842Ga6ooBnGiIivyHG9hIWHFj9vAST7wkfCnBGcgjPhXRGdqq2oLveNPKL4gC5W/qVNq5XWvaMYI8f/tfG0upLXXK6W1dRrdtAx5Uhb8GWuLzkqLeOZIJ647q84fDuKlQM2c+/wB6UegD86Yfzt23lB+rJmSN8KRj86jpnFmSsEQrY03+066VfgAKrt066m1DG4s1sWq9DRoFqt1obJiR2mB95eNz7TVb1HxCt1uC2LaRNkjbKD9mg+Ku32D8Ky68aqut4yJstwtk/ok+ij4D51CqcUoDfHhXEru0FoXsbgDct+TLXwSt7vcy7TDJnPF1zonsCB3JHZ2fCokkqV2k1zindrtsy7S0xbeyt11RxhI2SO8nsFQ82z0KjXRDTpFfgLXAkXWczBhtlbzqsJ7h3k+A+VfQunbO1YrRGt7G4aT6Sz1WrtJ99Q+h9HM6biFxwpdnuj7VwDZP7KfD86tnZirdNe3mzxfGOJe9T2Q+VfyLRRRU5ihRRRQBRRSHpQC0UlBoApCjOc43pc0ZoCm6i4c2i7rcfjZgylnJcaTlJPeUdD7sVQbhwzv8UkxwxLQOhbXyn4Gtv5uo/GkAG1RSqgzTxuL5dC2qWq8nz07o7UbS8G0SVfugEfnTiNoPUkgpAtym89rqwnFb/vSEVyqIlx/9Fktcooymx8J3VOBy9zkpQOrEYHKvao9PcPfWj2eyW+yxvIW2MhlHbgbqPeT1NPht0FdZOakjXGPQzMnPyMn6svx2ADAoxRmgGuymLRSZ2zSA7igOqKKKAKaXVh2VbJceO55N51laEL/VURgHandFAfO2sND6s0rp9+7ydVOvtslALaHnAo8ygntPjXGjNF6r1ZY0XWNql5hpa1I5HHnCRg47DWn8cv6tLn++z/1U034Cf1dxv7w7/FQERxe+sbFw0tLPnzomsOstOSGlqSXCEHJz13qsaY0Bq/UVih3eNqt1puUgrShbzmU7kb7+FXH6Q/8AQuPt/tqP4VVQbVqDiNYdEwZkBttNibbIadSyhZSnmO6h1G+d6AfWTUGrNEcQounr3cnbhFddbYKHFlaShZwlaCd0kE/nVv8ApATJUHTMFyFJejrMrBU04UkjlPdVV4XWJ3XGohqq/wB7amSojqVqiAfaAj1CobBKcjIx3VY/pGf0Vg/3v/tNAV2y8NtX3e0RLi1q1aESWg4EqddykH31dOHmhdQabvrk28X83COuMpoNc6zhRUkhW5x90/Gqhp+xcVJFigvWu/x2oSmUlhBdA5UdgxyVfuHls1rAlTFaxubUxlbaQwEOBXKrJyfVHhQGW8bL3dbXxBP1fcJMdKY7KwltwhPMM9U9D0rYdEapa1bpNFybUBICC3JbSf0bgG/x6jwNZVxHiR7hxut0Oa0Ho7zbCHGycZBBprYJb3C3iFNs1wWtFqmpwFH1Sg58m57jkE+2gLHwEnzJl0v6Zkt99LZSEB1wqCfSPTNQfExV3n8WRZbddZMQSQyhGHlBCSU9cA1J/R5IVddRFJBBUnBHb6Rppqz/AFg7b/xY/wDDQC3bQnELTtueuNv1NIlFhPOtll5fMUjc4B6+yrvwg109q+1vM3Ll+soeA6pKQkOpPReBsDsc47qvz6U+QcCgOXlOfhXz99HMu/yrunkh/k/mfpe3nHL+GaA+haKKKAKKKQ9KApPGWJJn8PLjGgx3pL61M8rTKCtRw4knAG9ePBKFLt2g48e4RX4r4fdJafbKFAFW2x3r1HEON/OB/JJ2GptZUUpklexVy8wGMdtd6S4gR9Tanudljw3GxASol5S8hfKsJ6dnWgIvjzb5ty0gwzbocmW6JiFFEdpTigOVW+ADtUxw2t60cObXb7pEW2THUh6PIbKSAVq2KSKt+Nt96gNT6mRYJtojLjF43KWI6SFY5M9vjQGLu6c1Dw34g+eWG2T59sJyPN2FuBbKju2ogHCh8gaunHKHNvekbabXBmylLkBzybUZaloBT95IGU+/trVMbVy4oIQpaiAlIySegFAYhZNf60tFnh29nQs1aYzQbC1R3sqx2+pVo0brrVN7v7EC76Tk2+I4lZVJWy6kJISSBlSQNzt76U8TpLkVd3iaXuL1gS7yGcFJCiM45g31x0rQ4j6JLDb7WfJuIC05GDg+BoDGtaWe6SONVqnR7bNdhoDHNIbjrU2MZzlQGKtnGDRn8q7B5eGhRucEKWwEjJcH3ke/Ax4ir8RWfDiDcpM27M2vSsic3a3i0+43JbB2ydknc7A9M0BWfo+2m52uTd/rO2zIfOhvkMmOtsK3PTmAzUXxGi3yHxYRfbZYp89qL5FafJRnFIWQnccyQa2XSl9Y1LYIt3itutNyAr7N0ekgpUUkH3pNSxzQGFXjWvEe/RHLbB0nNgiUnySnUxXcgK2OFqACevU9O+rrwh0K7o+2PPXHk+s5ePLBKuYNoHqpB9+/+FcucRZkvzuVp3TUy62mGsocmtOJT5THrFtJ3V7s1b9OXuFqG0Rrpbl88d9ORk7pPak+INASlFFFAFITgUtIdxQGFaygXFrUOqrzAjOmVb5cKTGPkVHyiSlxtYTjr66Sf3ameFtkk2bWSm34zqD9Qsl1xSdi6pSVKGe01rRO2fCjs6DagOxWf8Toz7960gphlxwN3VKllCSeUY6nuFX8UiuhNAKOlM73CNzss+Al0tGVGcZDieqOZJGfdmntFAZDYtXXDTOlI2m06auLmoYoDDbKmcsubn0+cdmM+/HZvWrw1PLjMqkoS2+pALiEnISrtFeh6jxpR62KAUmsJZ0fdLzI1pKgTLlDltzSqOy24ptqSnckEDGcjbOe2t2PUCuFkjpQFZ4ZyIjujoDMO3uW7zdJadiOJUC24CSrruQSSrPj31aFJ5043wRSKODXSTlIPhQGQaQ1FI0Jp5/Tl5slxcuMVxYj+asFbUvJ25V9nXOSOnjtVv4UWabY9FxItyaSzJWtbymk/wBmFkkJ8PZVuRuAT3UIOceygO6KKKA//9k="/>
          <p:cNvSpPr>
            <a:spLocks noChangeAspect="1" noChangeArrowheads="1"/>
          </p:cNvSpPr>
          <p:nvPr/>
        </p:nvSpPr>
        <p:spPr bwMode="auto">
          <a:xfrm>
            <a:off x="0" y="-482403"/>
            <a:ext cx="11049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1331640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331640" y="1032752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ahoa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589761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595287" y="1032751"/>
            <a:ext cx="3009161" cy="1005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589761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Neo4J at work 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687" y="929900"/>
            <a:ext cx="77218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fortune 500 companies to startups, Neo4J powers innovative solutions across a wide range of industries. Some of them are listed below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8" y="1713442"/>
            <a:ext cx="7848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3155" y="586254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endParaRPr lang="en-US" sz="1400"/>
          </a:p>
          <a:p>
            <a:endParaRPr lang="en-US" sz="1400" b="1"/>
          </a:p>
        </p:txBody>
      </p:sp>
      <p:sp>
        <p:nvSpPr>
          <p:cNvPr id="3" name="AutoShape 4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0" y="-5125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152400" y="-3601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5" name="AutoShape 14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0" y="-4951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6" name="AutoShape 16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152400" y="-3427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JgAqwMBIgACEQEDEQH/xAAcAAACAgMBAQAAAAAAAAAAAAAAAQYHAgMFBAj/xABHEAABAwMBBAUGCgQPAAAAAAABAAIDBAURBgcSITETQVFhcSIygZGh0RQVF1JUVWKSscEjRILhFiQlMzQ1QkNTcnN0k/Dx/8QAGwEBAAIDAQEAAAAAAAAAAAAAAAQFAQMGAgf/xAAqEQACAgIABQMEAgMAAAAAAAAAAQIDBBEFEhMhMRVBUSIyUnEUQiNhkf/aAAwDAQACEQMRAD8Au1IplJAYjgsgcpYTQDQkmgET4p9SEBACEIQCQhCAY5plJBQAhJNZAFJNJEBoSQsAaEJZQHMul9ttqkYy4VsUDnDLQ92CQvH/AAz079b033lw9oGlLjfaynqLf0JEce6WvdgnioFVaK1HBxNse8Dn0b2n81HstnF6US3xcPFtrTnZp/BbbNYWB/m3alP7YCyOrbD9bUn/ACBUfU2W50pPT2+pZjrdESPYvASf+haXlyXmJYR4JRP7Z7L7drPTo53em4djsrD+G+nfrWD1qh/BCx/Nfwe/QqvyZfA1tp360p/WshrTTzuAutOO/KpmzWO43ovFuhEhYcOy8Nx613I9nWoHjymQMP2pMr3HIsktqJGs4Zh1txnbplns1bYXHAu1J6ZAF16eeOpibNBI2SN4y17DkOCqWHZld3YMtTSsz2ZKtGy0XxbbKajLt4wxhpIHNb65zl9y0VmXTjVpdKez3IQjK2kLQIRlGQgEmllGVljQ0LHKYKwNDSTyhAIrHKbkkMGRAKRACCkh6E5rSCCAQVW2v9EB4kutojAcPKmgaOBHzh7lZSxIyMFeJwU1pkjGybMexTgz5pcMHCFYm0XSPwcvuttixFnNREz+z9oBV2RjgOSqrK3W9M7XFyoZNalE6unL1PYrnHWQeU0eTJHnz2q+bXXU9xoYqqleHRyjIIXziDgqZbO9UfFNaKGskxQznm4/zb+7uK3413K+VlbxbA60erD7kXRgEIAASa5paCDkHiCE1YnJgeRVf621jc7DdhS00dO6J0Ye1z2knvVgc+a4d90xa77JHJcIXOkjaWtcx+6QCvFik4/T5JOLZVCzmtW0Vx8pl6/wqT7h96y+U+8j9WpD+yR+akdVswtT/wCj1VVEe8td+SiWqtFNsFH8KNxbK3ew1jmYc7wUSX8iK2X1M+GXSUVHu/8AR6xtRvAIzSUZ+971s+VO5/QaQ+lyr8t4rdT08tTK2GnjdJI7gGtGSVo/kW/JPlw3DS246Jz8ql0z/V9H95yyG1K5n9RpPW5eO3bN7zU4dUugp2nHnO3iPQFIqPZfRswa2uml7WxgNH4FboyyJFfb6XD2/wCbN2ltb3O/XSOkbbYgwDelka8+Q30qe5KrysuVt0FXQUVFSPkjnHSTv3svA5DCltk1Bbb1Hv0NS17h5zCMOB7wpVbfiT7lRl1KT6lUNQOshIHPJNbSAMpLPCSAxQnhCA1yxtlY5jxlrhgg9ipjXulX2WrNVStJoZSePPo3Z5eCuteS5UUFwo5aWqYHxSNw4Fara1ZHRNwcyWLZzLx7nzgW9qBw/NdzVmnp9P3J0D8ugfxhlx5w7PFcLHHCqpRcZaO2qtjbBTj3TLY2bar+FxNtVfIenjH6J7j57ezxCsMFfNNNPJT1Ec0Li2RjgWuHUQrw0XqWK/28OeWtq4uEzB7CO4qxxrudcrOY4tgdKXWh4JPlYlIlR7VWqqPT9P5bhLVOB3IWnj4nsCktpLbKeuudslGC22dC+3qjs1E6prJN0AeS0c3HsAVJalv1Vf7gamc7sbeEUY5NHvWm9XmsvVW6qrZN5xzutzhrB3Lu6Q0RU3osqq0Ohos548HSeHYO9QLbXc+SB02Ni1cPh1bn9RxtPaerr9U9HRsHRjz5Xeaz3lXDprS1BYYv0DN+od58zuLj7gutb6Cmt1MynpImxRNHBrQvWt9NEYd35KjN4lZkPS7RMd0BDyGtyezKZXE1lcvirT1ZUNOHlhYz/MeC3t67lfCDnNRXllO6xuLrlqKunzlgf0cfc0cPyXIpZ5qaVk0Ejo5Gea9hwQtb3FxzldCw2qa8XSGigBy8+U75resqpc5Sn28ndKEKKeWXhItXZzerreKKV1xa10URDGTYwXnr/wDVMl47VQQ2ygho6dobHEwNHf3r2q2gnGOmcTkTjO2UorSMykglLKyRwJQCkhAPCRGU0Hghk4+o7HT3y3PpZ2jePFknzHdRVD3S21NsrZKOqZuSxnB7D3hfR6hu0LTDbxQ/C6Vn8dpxkY/vG9YUbIq51teS34XnOifTn9rKX4+C6Vhu9RZbjHWUr8OaRvt6nt6wV4H9/PwWGVWxbi+x1s4Rsi4yW0y19QbRaeO2xi0HfqpmZJPKLx71WVVUVFbUPnnkfLM85c48XOK84JKs7Z3pFojiu9yj3i4B0ER5N+0VI57L3ylY4Y/DanL3NGidCdL0dwvLDuedHTu6+9w/JWdGxrAGsaGtAwAOQWQbgcsJqfXWq1pHL5WVPInzTBCELYRxFVhtcue9LSWyN3m/pZB38grNlcGsc4nAAJPgvn7U1xddb5WVhJ3XyYYM8mjgFHyZ8sNfJbcGp57+d+InMCuLZtp74ttnw2pYBU1Q3uI4tb1BQXZ/YTerw2SZp+C0xD5CRwceoK7WNDWjHLqWnFq/uyZxrM1/gi/2NNCFOOd8j60EI60+xDyYoCCExwQDSTSch6BYPGQR2rJIjKwY9z5zu8fR3OsZ2TPHtK8QXT1Dwvdf/uH/AIrmclTWLUmfQqXuuP6NkTd57R2uAX0bQRiKigYAPJjaOHgvnWjG9Uwt7ZGj2r6Pg4RMH2QpmEvLOf4/5gv2bQhCAFOOdEhNL0ICMbQLn8W6en3HYmnHRM49vM+pUpFDJPMyKJpfI9wa1vaVONq1wdPd4qHDmx07N7JHBzj+5bdl2n/hNUbvUszFCcQg8i7rPoUC/dlqivY6bClHDwXa/LJzpGyNsdmhpgB0pG9Me1xXcCQ4BMKbGKitI5y2bnNyl5ZlhLCy6kl6NYigFBSQGSEdSAgBIpqMao1hSaeqoqeeCeZ8rN4dHjAAOOOSsNpd2ba65Wy5YLbJKk44VfnalQcf5Pqj3Zb71zbjtQnkicy30HROxgPldnHoC8O+te5MhwzKk9cpDNRY+Pa4cv07/wAVy+GVtnldNK+SQlz3uLnE9ZK1DgqqbTk9HZVwcYJM2RO3JGO+a4FfR1vlE1FTyjk+NrvYvm8YU9tO0eWgttNRut4k6BgZvdLjOFJxbIw3squL4lmQoutb0W2m1VkzamR51q9Uq9NHtNbU1cMAtjx0rwzPSDhk4UtXV/JQy4ZlRW3EsQrVLPFE5olkYzfO60OOMlbM5b6FU+1S6ma6wUMT/Jpm77t355/d+K9TmoR5masTGlkWqtFk3O00N2gMNbTslZ3jiPA9S3W6gp7bRx0lJHuQxjDQoBs0vV5uNY+lqZhNRwx5c548pp6gCrKaOHFIOM/qQyqp0SdMnvRjhZAJoXsiAhCEBj1owmSsScoB56kBLCYGEA1EdUaKj1BcBVy1ssWGBgY1oIwpehYlFSWmbarp0y5oPTK4GyukzxuU+P8ATatjdltvHO4VJ/ZarDRhauhX8Er1PKf92V8Nl1rByayq9nuWY2X2r6VVese5T3CMJ0K/gx6llfmyAnZfavpVV6wj5L7V1VVUPUp/hGE6FfwPUcr82V+dl9r+mVXsWyk2bW+lrIahlZUExPDw1wHHCne6jHcsqive9GHxDKfZzYmjAwoNqnZ+y51UtbQ1JjqZHbzmycWu9ynSeF7lCMlpmim+yiXNW9Mjmi7B8QWlkEu6ah53pXNORlSNCFmK0tI8WWSsm5y8sSEIWTwCE0IBEIwmkgBCEIBoSTQAhCEAIQhACEIQAhCEGwQhCAEk0IBITQgBCEIB5ykQhCAEYSQgBPCSEAIQhANPBwkhAMcEEZQhAGEYQhAGEYQhAGEYQhAGEJIQAhCEB//Z"/>
          <p:cNvSpPr>
            <a:spLocks noChangeAspect="1" noChangeArrowheads="1"/>
          </p:cNvSpPr>
          <p:nvPr/>
        </p:nvSpPr>
        <p:spPr bwMode="auto">
          <a:xfrm>
            <a:off x="0" y="-490340"/>
            <a:ext cx="1266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8" name="AutoShape 24" descr="data:image/jpeg;base64,/9j/4AAQSkZJRgABAQAAAQABAAD/2wCEAAkGBwgHBgkIBwgKCgkLDRYPDQwMDRsUFRAWIB0iIiAdHx8kKDQsJCYxJx8fLT0tMTU3Ojo6Iys/RD84QzQ5OjcBCgoKDQwNGg8PGjclHyU3Nzc3Nzc3Nzc3Nzc3Nzc3Nzc3Nzc3Nzc3Nzc3Nzc3Nzc3Nzc3Nzc3Nzc3Nzc3Nzc3N//AABEIAIwAjAMBIgACEQEDEQH/xAAcAAABBQEBAQAAAAAAAAAAAAAAAQQFBgcCAwj/xABJEAABAwMCAwMIBgUHDQAAAAABAgMEAAURBiEHEjFBUWETFCIycYGRwQgVI0KhsTNSYnKyFhc2N0N04SQlNDhEU3OCs8LR8PH/xAAbAQEAAwEBAQEAAAAAAAAAAAAAAwQFAgYBB//EAC0RAAICAQIFAQcFAQAAAAAAAAABAgMEERIFITFBYZETFCIyM1GBQkOh4fAG/9oADAMBAAIRAxEAPwDcaKKKAKKKTOKAWkNGRUReL01BJaa+0kkeijsHtNfJSUVqzuFcpvSKJRxxDaSpxSUpHUqOAKhZWqrVHBCHy+of7lJUPj0qtzDKuKyqY4VdyceiPdTR2D4A/hVWWQ/0o06eH1/uPn4LAvXEQH0Yj6vaUj5103rm3KVh5mS14lGR+FU2RH5CSAdqaOAHbv6VD7xbqX1wzGkv7NWtt6t1y/0KW24ceoThQ/5TvUh1rF27TcHSHI8CUrB2WhpWUnwONqstn1BfrThu9W6c/EzgvFklbfwHpD8asV3t8pIoZHDYx+lNPx3NEHSlpvClsTIyJEZ1LjSxspPQ04qyZTTT0YUUUUPgUUUUAUUUUAUhpa4dUEIKlEAJGSaAiNQ3b6vYS21vJeyED9UfrGq1EaLiitwlalHKirqaYSpxuNzflLOQo8qB3JHSpiBy7CqE7PaT8G7XR7vUvv3HzEPIHfiuJMMJB6e2peIpsAc1eU4oIyPhUmxbSorpb9CrSo7IHNIUVYPqN9feez8aYi7OQzywI0eOR0Vy86j7Sak7hjB+VV2Vjn2qtKWnQ1qYKa+LmO3NVXptRPnYPgWwam9Pa186lNw7o0ltTh5W3keqT3KB6VS5PbTGQPs8pJCh0I6ikLpp8yefD6LYOO3R+Ddm2kN8xbSlHMcqwOtd5FMrG+qXZoUheeZ1hCjnxGajbHdkv3u9WpZyuG+FIGcnkWkK/iKq0k+h5T2cnu8FhooorojCiiigCiiigCoXV8kxbFIUk4UvDY95xU1VV4iq5bI0OwyE/Oo7XpBljEgp3wi/uUmMvkV12qxWry0hQSw2Vnp6PQVF6bTbHZP+cw44pSgllpHNuT2nHZWlx47LDQbZaShA6JSMYqnRS5Lc2a+fl+yexLmNIcURGVOSlgkDKu4CoOXN5+ZXQKORjsqWvtwgRkCNNdWnyoyEo6kVT7nOgEpFvLpyMr5z191TXNRWiKeHCVkt0k+YTpAOd6hHFcyia9HXys4HbTVawBVFvU9BVXsPF9Waa+RVKeajNDLjqggY677V6uLB61bOHtjVIfN3kowy2SmOD949qvZ2fGu6oOUkjvIvWPU5sv8AHbTEgttDAQ02Bv2ACsf0nfS/xNelZ+znvuN+1P3PwSKuvEvUAtFkXGYXiXLBQgdye01kmk1FGp7UpJwRKbGfDNXLZaSSXYzeFYjni3WzXzJpH0fRRRVk82FFFFAFFFFAFVfiKz5TTilj+ydQv3Zx86tFM7tDTcLdIiL2DrZRn2iuLFrFomx7FXbGb7MonDyD5zPfluDKYwCU/vH/AA/OtEJAGemBmqpw2YVHskltwYdExxLg/aSEp+QqfvPMbVMDW6yyoDHfiuKo7KyznzduU/Qzi+3L6xurz6VZaCihoj9UbZ95yaj+fbwFMEOApHLgjHZSleRms2T3NtnqK6VCKhHsOVu7bU3WvmzkkVwnmdWGm21OuK2DaE8yj7AKuOntEOvqS/evQb2PmyTur94/KuoVym+RxdkVY0dZsiNLadcvr4cdCkQGyCtYP6T9lJ/M1o9xnwbBay87yMx2U8qEJGM9yRSXS5W/T1tDspaGWUDlabT1V3JSO2sW1fqaVf53lXTyMN7MMZyEjvPeT3/Crnw0x0XUyqabuK3KT5QX+9RjqW8yL3dXpkpRKlnCEA7NoHRI/wDeua99BxzK1fbGwkEJd51exIJ/8VA5z1rSODdoU5MlXVxPoNJ8i2e8nc/Koa05TWp6POnDFwZbeS00RrlFFFaB+ehRRRQBRRRQBXK842Ga6ooBnGiIivyHG9hIWHFj9vAST7wkfCnBGcgjPhXRGdqq2oLveNPKL4gC5W/qVNq5XWvaMYI8f/tfG0upLXXK6W1dRrdtAx5Uhb8GWuLzkqLeOZIJ647q84fDuKlQM2c+/wB6UegD86Yfzt23lB+rJmSN8KRj86jpnFmSsEQrY03+066VfgAKrt066m1DG4s1sWq9DRoFqt1obJiR2mB95eNz7TVb1HxCt1uC2LaRNkjbKD9mg+Ku32D8Ky68aqut4yJstwtk/ok+ij4D51CqcUoDfHhXEru0FoXsbgDct+TLXwSt7vcy7TDJnPF1zonsCB3JHZ2fCokkqV2k1zindrtsy7S0xbeyt11RxhI2SO8nsFQ82z0KjXRDTpFfgLXAkXWczBhtlbzqsJ7h3k+A+VfQunbO1YrRGt7G4aT6Sz1WrtJ99Q+h9HM6biFxwpdnuj7VwDZP7KfD86tnZirdNe3mzxfGOJe9T2Q+VfyLRRRU5ihRRRQBRRSHpQC0UlBoApCjOc43pc0ZoCm6i4c2i7rcfjZgylnJcaTlJPeUdD7sVQbhwzv8UkxwxLQOhbXyn4Gtv5uo/GkAG1RSqgzTxuL5dC2qWq8nz07o7UbS8G0SVfugEfnTiNoPUkgpAtym89rqwnFb/vSEVyqIlx/9Fktcooymx8J3VOBy9zkpQOrEYHKvao9PcPfWj2eyW+yxvIW2MhlHbgbqPeT1NPht0FdZOakjXGPQzMnPyMn6svx2ADAoxRmgGuymLRSZ2zSA7igOqKKKAKaXVh2VbJceO55N51laEL/VURgHandFAfO2sND6s0rp9+7ydVOvtslALaHnAo8ygntPjXGjNF6r1ZY0XWNql5hpa1I5HHnCRg47DWn8cv6tLn++z/1U034Cf1dxv7w7/FQERxe+sbFw0tLPnzomsOstOSGlqSXCEHJz13qsaY0Bq/UVih3eNqt1puUgrShbzmU7kb7+FXH6Q/8AQuPt/tqP4VVQbVqDiNYdEwZkBttNibbIadSyhZSnmO6h1G+d6AfWTUGrNEcQounr3cnbhFddbYKHFlaShZwlaCd0kE/nVv8ApATJUHTMFyFJejrMrBU04UkjlPdVV4XWJ3XGohqq/wB7amSojqVqiAfaAj1CobBKcjIx3VY/pGf0Vg/3v/tNAV2y8NtX3e0RLi1q1aESWg4EqddykH31dOHmhdQabvrk28X83COuMpoNc6zhRUkhW5x90/Gqhp+xcVJFigvWu/x2oSmUlhBdA5UdgxyVfuHls1rAlTFaxubUxlbaQwEOBXKrJyfVHhQGW8bL3dbXxBP1fcJMdKY7KwltwhPMM9U9D0rYdEapa1bpNFybUBICC3JbSf0bgG/x6jwNZVxHiR7hxut0Oa0Ho7zbCHGycZBBprYJb3C3iFNs1wWtFqmpwFH1Sg58m57jkE+2gLHwEnzJl0v6Zkt99LZSEB1wqCfSPTNQfExV3n8WRZbddZMQSQyhGHlBCSU9cA1J/R5IVddRFJBBUnBHb6Rppqz/AFg7b/xY/wDDQC3bQnELTtueuNv1NIlFhPOtll5fMUjc4B6+yrvwg109q+1vM3Ll+soeA6pKQkOpPReBsDsc47qvz6U+QcCgOXlOfhXz99HMu/yrunkh/k/mfpe3nHL+GaA+haKKKAKKKQ9KApPGWJJn8PLjGgx3pL61M8rTKCtRw4knAG9ePBKFLt2g48e4RX4r4fdJafbKFAFW2x3r1HEON/OB/JJ2GptZUUpklexVy8wGMdtd6S4gR9Tanudljw3GxASol5S8hfKsJ6dnWgIvjzb5ty0gwzbocmW6JiFFEdpTigOVW+ADtUxw2t60cObXb7pEW2THUh6PIbKSAVq2KSKt+Nt96gNT6mRYJtojLjF43KWI6SFY5M9vjQGLu6c1Dw34g+eWG2T59sJyPN2FuBbKju2ogHCh8gaunHKHNvekbabXBmylLkBzybUZaloBT95IGU+/trVMbVy4oIQpaiAlIySegFAYhZNf60tFnh29nQs1aYzQbC1R3sqx2+pVo0brrVN7v7EC76Tk2+I4lZVJWy6kJISSBlSQNzt76U8TpLkVd3iaXuL1gS7yGcFJCiM45g31x0rQ4j6JLDb7WfJuIC05GDg+BoDGtaWe6SONVqnR7bNdhoDHNIbjrU2MZzlQGKtnGDRn8q7B5eGhRucEKWwEjJcH3ke/Ax4ir8RWfDiDcpM27M2vSsic3a3i0+43JbB2ydknc7A9M0BWfo+2m52uTd/rO2zIfOhvkMmOtsK3PTmAzUXxGi3yHxYRfbZYp89qL5FafJRnFIWQnccyQa2XSl9Y1LYIt3itutNyAr7N0ekgpUUkH3pNSxzQGFXjWvEe/RHLbB0nNgiUnySnUxXcgK2OFqACevU9O+rrwh0K7o+2PPXHk+s5ePLBKuYNoHqpB9+/+FcucRZkvzuVp3TUy62mGsocmtOJT5THrFtJ3V7s1b9OXuFqG0Rrpbl88d9ORk7pPak+INASlFFFAFITgUtIdxQGFaygXFrUOqrzAjOmVb5cKTGPkVHyiSlxtYTjr66Sf3ameFtkk2bWSm34zqD9Qsl1xSdi6pSVKGe01rRO2fCjs6DagOxWf8Toz7960gphlxwN3VKllCSeUY6nuFX8UiuhNAKOlM73CNzss+Al0tGVGcZDieqOZJGfdmntFAZDYtXXDTOlI2m06auLmoYoDDbKmcsubn0+cdmM+/HZvWrw1PLjMqkoS2+pALiEnISrtFeh6jxpR62KAUmsJZ0fdLzI1pKgTLlDltzSqOy24ptqSnckEDGcjbOe2t2PUCuFkjpQFZ4ZyIjujoDMO3uW7zdJadiOJUC24CSrruQSSrPj31aFJ5043wRSKODXSTlIPhQGQaQ1FI0Jp5/Tl5slxcuMVxYj+asFbUvJ25V9nXOSOnjtVv4UWabY9FxItyaSzJWtbymk/wBmFkkJ8PZVuRuAT3UIOceygO6KKKA//9k="/>
          <p:cNvSpPr>
            <a:spLocks noChangeAspect="1" noChangeArrowheads="1"/>
          </p:cNvSpPr>
          <p:nvPr/>
        </p:nvSpPr>
        <p:spPr bwMode="auto">
          <a:xfrm>
            <a:off x="0" y="-482403"/>
            <a:ext cx="11049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1331640" y="2170955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331640" y="1032752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ahoa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589761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595287" y="1032751"/>
            <a:ext cx="3009161" cy="1005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589761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Neo4J at Zepher Health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41" y="2280696"/>
            <a:ext cx="2372309" cy="9679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9038" y="3266424"/>
            <a:ext cx="993804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High-speed, scalable complex analytics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Supports traversals with 16 intersections (hops) in under 200ms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0087" y="1049361"/>
            <a:ext cx="7753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 users to “be their own data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scientist”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easy-to-use Cloud-based engine to mine data from disparate sources</a:t>
            </a: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87" y="2371765"/>
            <a:ext cx="6275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architecture leveraging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Neo4j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MongoDB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BI reporting</a:t>
            </a:r>
          </a:p>
        </p:txBody>
      </p:sp>
    </p:spTree>
    <p:extLst>
      <p:ext uri="{BB962C8B-B14F-4D97-AF65-F5344CB8AC3E}">
        <p14:creationId xmlns:p14="http://schemas.microsoft.com/office/powerpoint/2010/main" val="185097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3155" y="586254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endParaRPr lang="en-US" sz="1400"/>
          </a:p>
          <a:p>
            <a:endParaRPr lang="en-US" sz="1400" b="1"/>
          </a:p>
        </p:txBody>
      </p:sp>
      <p:sp>
        <p:nvSpPr>
          <p:cNvPr id="3" name="AutoShape 4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0" y="-5125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IwAjAMBIgACEQEDEQH/xAAcAAABBAMBAAAAAAAAAAAAAAAHAAIDBgEFCAT/xABOEAABAgQBBA0HBwcNAAAAAAABAAIDBAURBgcSIXMTFzFBYWJxkZKxssHRIiY2UVJUkxVCU3SBgqEUFiUyNXKDIyQzNENEVZSis8LS4f/EABkBAAIDAQAAAAAAAAAAAAAAAAMEAAECBf/EACMRAAICAQMEAwEAAAAAAAAAAAABAgMRBDEyEhMiURQzUiH/2gAMAwEAAhEDEQA/ADitPV8SUukktmpgbIPmN0kcqbi6rGjUOPNNP8pbNZylc8Ts5Gnph8aO9z3ON9JRqquvcxOWA3HKPRAd1/Sb4pbY9F43Sb4oFBo9SyG8CP2IA+5IOm2PReP0m+KW2PReP0m+KBuaPUs5o9SnYgTrkHHbHovH6TfFLbHovH6TUDw3gWc0KdiBOuQb9sei8fpNS2x6Lx+k3xQQzQlmhTsQJ1yDftj0Xj9Jviltj0Xj9JviggW8C2lJwzWawA6nU6NFhn+1Lc1nSNgfsVOqtbkU5MLe2PReP0m+KW2PReP0m+KokPJXiOILuNOh8D47r/gwpRMlOI2i7YlLdwCO/vYsdFPsvMy97Y9F43Sb4qaWygUSPEDDEc2++SD3oYTOTjE8AXFPhxtTGaeshVqekZqnTb5WdgvgTEO2dDfoLbi4W1VVLZkc5Lc6blpiDNQWxpeI2JDduOaVMgvkrxFHlqs2nx4hdAjeTYncO8UZwlrIdDwFi8rJSMrhP5st1vcUDm7gRxyuejTdb3IIMGgJnT8QVm5kBPASATwEcGYssgJ4anBqhBgCzmp4CzZQhHmpZtlJmrZYbpwqlfp8k7SyLHbn8LBpcPtAIUf8WSF5ye4El3y0KrVuCIj4gD5eWePJaN5zhvk6CAdzl3CY1oa0BoAA3AEmtDQAAAALABOXOlJyeWMpJISSwSAvPFn5KC/Y4s3Lsf7LooB5lnBZ6VzpjmY/K8YVeNe4MwWD7gDP+K6G2eEYbojYjXMaLktN9C5kmoxmpmNMv/XjRHRHcrjfvTGn3bBW7GzwSSMTSVvpW9a6MXOmC/SWS1retdGKajki69ikZWvRtut7kEmDQEbsrPo23WdyCsNugIlHEzZuZaE8NTmtTwEwCyYDVkBPDU7NV4KbIw1ZzVIGrOarwQisrNk4HnjIfxOw5V/NVjydi2L5D7/YcsWLwZceSDYkkkuYNlOyoVaZpdAhskoroUWai7EYjDZzW2JNjvHQB9qCz2NcS5wBJ0knfRWyxX/IKYN4xn9lC4tTtC8MgLH5EMKJFlyTLxIkInQTDcWn8FAWr1OaonNRsGDZ4MHnNJaxvWuiVzzgwecslrB1rocJPUcg1exSsq/o43WdyDMNugIy5WHBuHGk/SdyDkFzXAZpHIjadeJi3ceGqQN0LLQpGtTOAQwNTw1PDU7NVlZI81ZzVJmp2arwUXDDuAoVZo0vPun3wjGzvIEIG1nEbt+BWKgYDhUWqwJ9k++K6FneQYQF7gjdvwrY5P8A0RkOSJ/uOVhXNnbPLWRqMI4TMpJJIIQr+LsMsxJBlob5l0DYHlwIZnXuLetVrasgf4rF+APFEVYW1ZKKwmZcEwaTmTCXl5SNHNVikQobn22EabC/rQyIuF0JimJsWGqq8GxbJxT/AKSgA5qaok5p5A2JLY2GDhbEsnrG9a6DC5+wkWjEsmL6dkb1roFC1HJBKtikZW/Rpus7kFYbdAKNeVr0bbrO5BmE3yQj6ZeAO7ckhxHt3Do9R0r0smD85o+xQNapGtTeAB6WxofCPsUrXMO49vOvKGpwbdXgmT1gX3E7MXkDU4AjcJCmCshFwxjGnUihysjMwZt0WFnZxhsaRpcTvuHrVgpOMadVqhCkpaDNtiRL2MRjQ3QL7ocfUg35XtO51Y8nl/zukrknyYm7+45KW6eKTkGhbLKQZUkklzxo0+JMQyeHoEGNPNjObGeWN2JoJva++QtAcp9CH93qB/hN/wCy8+V8XplO+sO7BQtLU7Tp4Th1MBZY4ywgiYmyh0qp0KekpSBOtjx4eY0xIbQ3T67OQwive+93HkCnc1ROamYVRgsIFKblubDBotiaS1jesLolc9YQHnLJaxvWuhUlqeSD1bFKyr+jjdZ3IOwm6AjHlW9HW6zuQhhN0BMaTgDu3HNapGtTmtUjWpsANDU4NTw1ODVZnJGGp2apM3QnBqsmSHNViyfi2LJLkidgrR5qsGAh51yZ4InYchXfXI1XyQXkkklxjoFCyuC9Np31g9koYOaijlYF6fT/AKweyUNC1dXS/UhO7meVzVE9q9ZaontRwZ7cIi2JJLWN610CgDhMWxJJ6xvWj8ubq+SGqdim5U9OHm6zuQpkpWLMuDYTL23TvBFfKj+wGazuVIo0IQ5CFYaXDOJ9aPpXisHdyPEyjTFv14XOfBSCjx/bhc58FuQFIAmOpgTSijR/bhc58E9tHje3D5z4LdAJwCnWyYNKKPH9uHznwThR4/tQ+c+C3QCcAp1snSjR/I8f2ofOfBbnB1Oiy+JJSI5zCBn6AT7B4E+y2WHB+m5Xld2Sh2ybgzUF5IvSSSS5Q8U3KVKvm5KRbDLQWxifKPFKoBo8f24XOfBEvHH9Xk9aepVIhdLTSarQpcvMrzqNH9uFznwXmmKTMw2lwDX23mnSrM4KNwR+pgyvYVHnHJ6xvWj2gnToTYeMJUtFs57Xfj/4jYkdXyQzTsU7Kh+wGazuVOpY/mMD9wK85RpZ8xh5zmC+xvBPIqJRojYkjDaP1meSR6kXTfWDu5HvaFIAsNCkATAEQCcAstCcAoWYAWQE4BZsoQbZbHDo/TUt97sleCy2GHxasy33uyUO3gzUOSLukkkuWOlaxt/QSmsPUqmQrbjTTAlNY7sqqkLo6f6xS7kQuCjcFMQo3BHBmukx52yX3etGdBuiNM7i+XEHymsc0X5Dp70Y0lq+SGaeJFNQIczLvgRm5zIgzXDgQ0q2DalTpt0amXiQSdGaNIHCEUVhBqtlW/4blBS3BI2Urw0GVdfVJ4lq7vyrvhIspI/zJekD7C9gpEvW/dnfCThArfuzvhIqJK/mP8onYXsFogVr3Z3wlnYazvyzvhIorCnzH+UTsL2DDYaz7s/4SklzXpaOyNBlyHt3CYV963eiWsqnrG1hxROwvZQvlnFf0LfgJvyziz6Fv+XV+Sssd+P4Rrtv9MG0/NYln2sbMy9ww3bmwbLwmXrnurvhosLC0tXhYUUZdGd2CV0tXvdXfCUfyTiCdOxCBEaDoNmZv4ovrCv5kvRFQvZWMH4WZRGbPMWfNOFrj5qs6SSVlJzeWGSSWEf/2Q=="/>
          <p:cNvSpPr>
            <a:spLocks noChangeAspect="1" noChangeArrowheads="1"/>
          </p:cNvSpPr>
          <p:nvPr/>
        </p:nvSpPr>
        <p:spPr bwMode="auto">
          <a:xfrm>
            <a:off x="152400" y="-360165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5" name="AutoShape 14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0" y="-4951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6" name="AutoShape 16" descr="data:image/jpeg;base64,/9j/4AAQSkZJRgABAQAAAQABAAD/2wCEAAkGBhQSEBUUExQWFRUUFRcYFBQWFBYcGBcdGhQXFRccGRsZHSceGBsjGRYVIS8hIycqLCwsFyAxNTAqNSYtLCkBCQoKDgwOGg8PGjQlHSQsLC8sLCwvLS8pLCw0LCwpLCkpMiwsLCwsLCwpLCwsLCwsLCwsLCwsKSwsLCwsLCwpKf/AABEIAIAAgAMBIgACEQEDEQH/xAAcAAABBAMBAAAAAAAAAAAAAAAHAAQFBgECAwj/xABHEAABAgMEBgUHBwsFAQAAAAABAgMABBEFEiExBgcTQVFxIjJhgZEUF1SSobHSI0JDUlNy0RUkM2NzgqLBwuHwNGKys/EW/8QAGQEAAgMBAAAAAAAAAAAAAAAAAwQAAgUB/8QAKhEAAgIBAwIEBgMAAAAAAAAAAQIAAxEEEjEhQRNRYZEUIjJxgbEzQsH/2gAMAwEAAhEDEQA/ADjChRgmJJMxrWGVq20zLovvOJbTxUQK8uMUec1tX8JKVW8PtHDs2+YqCpXgIIlTv9IhEqd+BCLWEDArc0mtJ3FT8tLA7gkqUOVTWOIm3z+ktZw/s2EJ/GDjSN3Ihvhm7mFm9CrAkD6x1bVmR95tCveI6NWtPo/R2iy92OspT7jEOkPY/uT4Y+cLFYzAwZ1lTjJHlEqlxO9bLnS7kqFFeIi2aP6eSk4aNuAL3tr6K+VDn3QJ9O6ciDeh16kSyQo1Co2gMDMGNC6K0qK0rTf4RuYDmuKVSqfYChUbAnOn0hgtNfivthaa/EfbDDejN6PO8u8tFNnNTTdMgHSUj92oh+nTKfaFUzqnAB1VtJ9+fths6BuxjR0TdjDysxRdNdYnky/J5ZIdmVVrU9BoUwK+Jxy92FX2sTS/yKW6FC+6bjKe3Cqqb7tR3kDfAYQdmCKlS1YuuE4qVmcc8zid5iul0+/5m4nNNp9/ztxH8wu+4XZhZmHjvV1EdiU5UjqZpSszhwGUSGjOhrk42VIdbTdUU3VVrgAchuxidTqqmPtWv4/wh5rq0+UmOtbWvQmVRuHKFRaU6r3hm834KhvN6EloEqmWABWt5RG6KfEIeDB+Mh4MgFmG64iJrSZNOgkq7TgPdU+ERUxbDi/nUHBOH94aVCY0qEyyGYKMb13vpDOcnmHcHbpO5aesPZjFaKq4mp7YQggQecJsHnCdotrLclCluZWX5c4JfFStH3t6vfzgvy00lxKVIUFJUKpINQQcqR5YlZm4TvSesk5GCPqt0uLD4lHFVZeqWCT1FZlPI+8DjGdq9KMb1EQ1WlGN6wzwG9dMxcnWDSvyBGf6wwZAYCmvT/WMfsP61Qpov5hFNH/MJTmrUSc6p5/2h41LbZxppOO2dQioxwKuke5IUe6K1WLxqgs3a2klRyZQpfeegPeqNm0hELTXtwiFp11i2xtrUc+rLJDaB/uViojx9kVlCo2ttz88m6nOae/hdWB7/ZHBK4FWNqACcrGEAEeJpwizaLaYOSjlSVLaPXQVHAcU1OB98VIvBIqYjpmeK8Mhw/GOtWr9DI1QcYM9Qy003MMhaCHG3E4EYggwAdYeiSpKapippypZUdwGaOaa94x4w91aaemSd2TqvzdwjEnBpX1hwSd+7fxqZNIrCanpZTLmShVKhiUmnRUntjNBbS2deDM0btLZ14M832a+ht5tTqL7aVguI+sneOdPaBBT0eesScdS03KkOLrRJaVhQVJJSSlI7SYoTOgs0udVKBFXEUvrx2YSequv1TQ03mhG4wRFzEpo/L3EjbzbiancTwr9m2DWg39sNahlfATn0jWoZXxsPU+Um7W0QsmWbvvtNNpyqokV5cTA+t+1bGS2oS0upxwg3FEKCEncTeUCe4GKhbukD027tX131bh81Izokbh799YjqxaqggZdjmWq0xAyzGZMOGHTdNCQpBC0EHFJBFSDu3GG0bsqx7j7jDhjhHSeotHbU8olWXvtG0qPMgV9sCXXr/rGP2B/7FRetUrxVZLNdxWkckuED2ARRtew/O5c/qVf8/7xjacbdRj7zG0426jH3gzgx6irLozMPn6RaW08kAkkc1LI/dgNx6T1eWX5PZsujIlAWrmvpn2mHNa+K8ecc1z4rx5wH6ZyWxtKaRji6XAaZhfTPtWR3REB2gqYJ+uzR4gtzqB0R8k/yJ+TVyxI7xAmfz7N0WosDoDC6dw6AzLrxUcfCOcYrCg+YxNqwadTWkbj7DrDmPk2zuL3lC79En7uzOPAiAmVgf8AsFXUWggzaqG6oMAL3EgvVAO8i8PEQpq8GsxPWYNZl902t0yUk7MIAKwEhNeKlBIJ4gFVac486zU2txaluKKlqNVKVmT2/wCYZQddarZVZT1NxbUeSXEk+yAEVRTR4CkwehA2kzasKsa1hVh/dNCbVjZO/sjSJ7RLRlU7Nty4rdJCnlD5qAceRNad8UZwoyZV22jJh31dyRasyWSRQlsKI+90v5wOteqCZuXABPyKsvvwZm2wkAAUAFAIpWnmgLk+8260+lsttlF1TZVWqr1ahQp4GMeqwC3eZh02AW7z6wGWZZSn32mQCC64lBwxAJ6R7k3j3R6paaCQAMABQCBpopqzmJedbefcaWhoLKbl4G8RdBxHCvjBOi+qtFjDHEvq7RYw28ThOyiXW1NrSFJWClSTkQcCI8+ab6BOSCyaFcso/Jub0VOCV8Durvpxj0URHGYlUrSULAUlQopJFQRwIOcBqtNZgqbjUczye5LEcjkY0DZg1aQaoBeK5NYRXNldSk/dVWqeRBHKKDaujLsufl2VNgfPpVB/eGA5GNRLlcTYrvR+DOOi+mzsi0tttppd9d8qWCSOilNMN3R9sTfnknPsmfBX4xXkWUDkpPfhG/5BXuAPIiIa0PUidNNZOSJM+eCe+qz6h/GMTOtubcbU2ptqi0qSSAqtFAg0x7YiP/n3OA8RGqrFp1lJHfHPCTsJzwah2ld2RhBknIRYZeyr6rqApxX1UJqe8DIdsW+xtU0y9QukS6DmOs4RvAoaA9p8DF2tVeTLNaifUYPrLshx51LTKNo6rIDJI3kncBx/w+gdBtCEWezQELdXQuuU61K0A4JFTQd8SOjuirEk3cYRdrS8s4rV2qVviXAjNvvL9BxMnUak2dBxMKygOua9HUOrT5K2tKVrCSHVJJSFEJJqlWNAILs24UtqUBUhJIAzNBWkebU2MlttIeS40oJFb6Fp3f7gI7p0Rid0tpa0fO6FfRPW2idmEMeTONrXXELSpAoCTU9E0y3RabL0pZmHFNorVIBxFKggEcqpINDjQ1gV6qLPR+UbyFXgllRJqN5AEFqz7AaZUVNpoSKZmgHADcMB3ADdFblRCQJTUIiNgeUlIwYVYVYXisxSEURmFEkkTN6KyrnXYbJ43APdEa7q3klfREfdWoe4xaIUWDsODLi1xwZU06spEfRrPN1f4w+ltBpJGIl0EjeoVPtiehR3xHPedNzn+x95xYk0IFEJSkcEgAeyO12FCisHmKkZjFYVY5JFSMFAjNYUTMmZxRJISq8EJCiKEhIBO/MR2pCjESTM86eci0fS1+q38ELzkWj6Uv1W/hjexNK5VpKEP2ew6lIAU59IeJocCfCCdP6NSa5MvycnLOqKbzaVJNFjMgUIor+cb1r1VHDV/qbVjV1nDV/qC7zj2j6Wv1W/hjHnItH0pfqt/BDBTyJqZSSGpVCqAlKTs0UBxIrXE0EWyR1TbZvatTzKm8arDaruGeN6mEGb4dAN6gZ9IVhSn1rj8SC85Fo+lL9Vv4YXnHtH0pfqt/DDXSKw2ZYAInGphRNClsHoilak1pwiJYavKSm8BeUE1JwFTSpPCCLXQwyFHtCKlLDIUe0sHnHtH0pfqt/DC849o+lL9Vv4YeyerKYcbLiHpYoFbyg7VKaYmppwiEmLMaYfCH3No2UkqVLKSojcB0sKxQDTtwB7SoFDdAB7R95yLR9KX6rfwQvOPaPpS/Vb+CJe1NEJBiSamy7NKQ8QltIS1eqUqUK1AAHRO+KxYujczN12DRcCTRShQJBpleOZ7BjjEX4dgTgY9ROL4DDOB7SQ849o+lL9Vv4IXnItH0pfqt/DDtWqqe3JaJHzQ6K+FIrc1ZTrbuxW2pLtQA2R0iSaJpTA1OAIwjqjTNwBLKtDcASZ841o+lr9Vv4IXnFtH0tfqN/BE0dXLMq0l20prZX+q00AV134kG9SuNE4cYboYsRZulyaRX55GHuNBzED36c/SmR9oPNJ+lc/iR3nGtH0tfqt/BGqdZdoHKbV4NfDHXTLQdUmgPNuB+Xc6joFLtRVIVQkGowvDDsGUE3WHNpaskqKUlbiEISSATVQAJFd4FT3QN7KRt2oDmUd6ht2qDn0gKi76tdOfI3di8fzdw7zg0o/O7Enf48YpAiYsrQ6am0FTDRWkkpvXkgVp2mtO6HNQqMhD8Rq8KyEPCbpjq6ljMGccc2TASVzCEjFShQi6RlexrTHDDOB/pTpkqaAZbQGJVvBDCaYgHArpgThWmQPGlYMWnliuTNnLZa6ThuUFRjRQJz5QG3NExLuhFoOKlkqSVJuJ2ilY0IFK3eZByjN0jKRlzkjgRDSsCMsckcCWrQMrl5HbOsF9t19tDLSWL5QkqO1dqlJN2lTjh0Bj0hELrVkFtT9DQNqSCyEoSkAZKHRzN4E1PGHGmWkzTuwTITTzaGwGwykOtJAPzlLqArJIxBpnxrYras4TcjK7V6VVNSyhW9MJKHEgi8lSs6KCRXtERWKWC1+DmdDlHFjd89Jw1apbNizm1qGy45fKOtd2TdaYYmKo61Y6equfWOADX9QESbOsxUuhyXRJSyUXlJWlClXFHqk4Zg0z3xWZi221TCXhKMpQkYsi9s1Z4nfv9kHrrs3sxBGfKFrrfcWwesumnzjX5Bkixe2YcTc2lL9Nk6MaYV5Q91pvLkpSVYliWmFBSVqRgTdCbqSoZXgVk8ac4rE7rF2sumXXJS2yR1E0XRBoQCkVwIqY52TrHfaYDDyG5pkAJCXc6DIXqGveIGtFgAJXgk4PfMGtNgAJHBPTMqSRdIUnokYhQwIO4gjEQY7RtJtLVjzU1QO7RIWtQobq2Fgk9l7ZkndFMb03lUG83ZculQyUpwqAP3bg98QekGkb065feUDQEJSBRKQaVAHbQVPZBnqa5h8uB+P8hnra0jpgS5657Oc8pbfNSyW7oUB0UKvYgndWo5wOUEVoMScABmeW+LDYWns3KI2aFhTe5twXkpHBO8Dsy5RIOa0ZgYtNSzR+slrHuxi9YtqXYFBx3zLViytQoGcSettvyPR1EvMfpna3Gz1hVd/LdcFPYIba17bS4zJstrSpISVruqBoQlKEioywK4oU9aLj7hceWpazSqlHGg3AZAZ4ZYxZJ23LNXMX0SikNbIpKAlIN8nrUC6HDtgQoNbKT1PUwYoKMCevJn/2Q=="/>
          <p:cNvSpPr>
            <a:spLocks noChangeAspect="1" noChangeArrowheads="1"/>
          </p:cNvSpPr>
          <p:nvPr/>
        </p:nvSpPr>
        <p:spPr bwMode="auto">
          <a:xfrm>
            <a:off x="152400" y="-342703"/>
            <a:ext cx="1095375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JgAqwMBIgACEQEDEQH/xAAcAAACAgMBAQAAAAAAAAAAAAAAAQYHAgMFBAj/xABHEAABAwMBBAUGCgQPAAAAAAABAAIDBAURBgcSITETQVFhcSIygZGh0RQVF1JUVWKSscEjRILhFiQlMzQ1QkNTcnN0k/Dx/8QAGwEBAAIDAQEAAAAAAAAAAAAAAAQFAQMGAgf/xAAqEQACAgIABQMEAgMAAAAAAAAAAQIDBBEFEhMhMRVBUSIyUnEUQiNhkf/aAAwDAQACEQMRAD8Au1IplJAYjgsgcpYTQDQkmgET4p9SEBACEIQCQhCAY5plJBQAhJNZAFJNJEBoSQsAaEJZQHMul9ttqkYy4VsUDnDLQ92CQvH/AAz079b033lw9oGlLjfaynqLf0JEce6WvdgnioFVaK1HBxNse8Dn0b2n81HstnF6US3xcPFtrTnZp/BbbNYWB/m3alP7YCyOrbD9bUn/ACBUfU2W50pPT2+pZjrdESPYvASf+haXlyXmJYR4JRP7Z7L7drPTo53em4djsrD+G+nfrWD1qh/BCx/Nfwe/QqvyZfA1tp360p/WshrTTzuAutOO/KpmzWO43ovFuhEhYcOy8Nx613I9nWoHjymQMP2pMr3HIsktqJGs4Zh1txnbplns1bYXHAu1J6ZAF16eeOpibNBI2SN4y17DkOCqWHZld3YMtTSsz2ZKtGy0XxbbKajLt4wxhpIHNb65zl9y0VmXTjVpdKez3IQjK2kLQIRlGQgEmllGVljQ0LHKYKwNDSTyhAIrHKbkkMGRAKRACCkh6E5rSCCAQVW2v9EB4kutojAcPKmgaOBHzh7lZSxIyMFeJwU1pkjGybMexTgz5pcMHCFYm0XSPwcvuttixFnNREz+z9oBV2RjgOSqrK3W9M7XFyoZNalE6unL1PYrnHWQeU0eTJHnz2q+bXXU9xoYqqleHRyjIIXziDgqZbO9UfFNaKGskxQznm4/zb+7uK3413K+VlbxbA60erD7kXRgEIAASa5paCDkHiCE1YnJgeRVf621jc7DdhS00dO6J0Ye1z2knvVgc+a4d90xa77JHJcIXOkjaWtcx+6QCvFik4/T5JOLZVCzmtW0Vx8pl6/wqT7h96y+U+8j9WpD+yR+akdVswtT/wCj1VVEe8td+SiWqtFNsFH8KNxbK3ew1jmYc7wUSX8iK2X1M+GXSUVHu/8AR6xtRvAIzSUZ+971s+VO5/QaQ+lyr8t4rdT08tTK2GnjdJI7gGtGSVo/kW/JPlw3DS246Jz8ql0z/V9H95yyG1K5n9RpPW5eO3bN7zU4dUugp2nHnO3iPQFIqPZfRswa2uml7WxgNH4FboyyJFfb6XD2/wCbN2ltb3O/XSOkbbYgwDelka8+Q30qe5KrysuVt0FXQUVFSPkjnHSTv3svA5DCltk1Bbb1Hv0NS17h5zCMOB7wpVbfiT7lRl1KT6lUNQOshIHPJNbSAMpLPCSAxQnhCA1yxtlY5jxlrhgg9ipjXulX2WrNVStJoZSePPo3Z5eCuteS5UUFwo5aWqYHxSNw4Fara1ZHRNwcyWLZzLx7nzgW9qBw/NdzVmnp9P3J0D8ugfxhlx5w7PFcLHHCqpRcZaO2qtjbBTj3TLY2bar+FxNtVfIenjH6J7j57ezxCsMFfNNNPJT1Ec0Li2RjgWuHUQrw0XqWK/28OeWtq4uEzB7CO4qxxrudcrOY4tgdKXWh4JPlYlIlR7VWqqPT9P5bhLVOB3IWnj4nsCktpLbKeuudslGC22dC+3qjs1E6prJN0AeS0c3HsAVJalv1Vf7gamc7sbeEUY5NHvWm9XmsvVW6qrZN5xzutzhrB3Lu6Q0RU3osqq0Ohos548HSeHYO9QLbXc+SB02Ni1cPh1bn9RxtPaerr9U9HRsHRjz5Xeaz3lXDprS1BYYv0DN+od58zuLj7gutb6Cmt1MynpImxRNHBrQvWt9NEYd35KjN4lZkPS7RMd0BDyGtyezKZXE1lcvirT1ZUNOHlhYz/MeC3t67lfCDnNRXllO6xuLrlqKunzlgf0cfc0cPyXIpZ5qaVk0Ejo5Gea9hwQtb3FxzldCw2qa8XSGigBy8+U75resqpc5Sn28ndKEKKeWXhItXZzerreKKV1xa10URDGTYwXnr/wDVMl47VQQ2ygho6dobHEwNHf3r2q2gnGOmcTkTjO2UorSMykglLKyRwJQCkhAPCRGU0Hghk4+o7HT3y3PpZ2jePFknzHdRVD3S21NsrZKOqZuSxnB7D3hfR6hu0LTDbxQ/C6Vn8dpxkY/vG9YUbIq51teS34XnOifTn9rKX4+C6Vhu9RZbjHWUr8OaRvt6nt6wV4H9/PwWGVWxbi+x1s4Rsi4yW0y19QbRaeO2xi0HfqpmZJPKLx71WVVUVFbUPnnkfLM85c48XOK84JKs7Z3pFojiu9yj3i4B0ER5N+0VI57L3ylY4Y/DanL3NGidCdL0dwvLDuedHTu6+9w/JWdGxrAGsaGtAwAOQWQbgcsJqfXWq1pHL5WVPInzTBCELYRxFVhtcue9LSWyN3m/pZB38grNlcGsc4nAAJPgvn7U1xddb5WVhJ3XyYYM8mjgFHyZ8sNfJbcGp57+d+InMCuLZtp74ttnw2pYBU1Q3uI4tb1BQXZ/YTerw2SZp+C0xD5CRwceoK7WNDWjHLqWnFq/uyZxrM1/gi/2NNCFOOd8j60EI60+xDyYoCCExwQDSTSch6BYPGQR2rJIjKwY9z5zu8fR3OsZ2TPHtK8QXT1Dwvdf/uH/AIrmclTWLUmfQqXuuP6NkTd57R2uAX0bQRiKigYAPJjaOHgvnWjG9Uwt7ZGj2r6Pg4RMH2QpmEvLOf4/5gv2bQhCAFOOdEhNL0ICMbQLn8W6en3HYmnHRM49vM+pUpFDJPMyKJpfI9wa1vaVONq1wdPd4qHDmx07N7JHBzj+5bdl2n/hNUbvUszFCcQg8i7rPoUC/dlqivY6bClHDwXa/LJzpGyNsdmhpgB0pG9Me1xXcCQ4BMKbGKitI5y2bnNyl5ZlhLCy6kl6NYigFBSQGSEdSAgBIpqMao1hSaeqoqeeCeZ8rN4dHjAAOOOSsNpd2ba65Wy5YLbJKk44VfnalQcf5Pqj3Zb71zbjtQnkicy30HROxgPldnHoC8O+te5MhwzKk9cpDNRY+Pa4cv07/wAVy+GVtnldNK+SQlz3uLnE9ZK1DgqqbTk9HZVwcYJM2RO3JGO+a4FfR1vlE1FTyjk+NrvYvm8YU9tO0eWgttNRut4k6BgZvdLjOFJxbIw3squL4lmQoutb0W2m1VkzamR51q9Uq9NHtNbU1cMAtjx0rwzPSDhk4UtXV/JQy4ZlRW3EsQrVLPFE5olkYzfO60OOMlbM5b6FU+1S6ma6wUMT/Jpm77t355/d+K9TmoR5masTGlkWqtFk3O00N2gMNbTslZ3jiPA9S3W6gp7bRx0lJHuQxjDQoBs0vV5uNY+lqZhNRwx5c548pp6gCrKaOHFIOM/qQyqp0SdMnvRjhZAJoXsiAhCEBj1owmSsScoB56kBLCYGEA1EdUaKj1BcBVy1ssWGBgY1oIwpehYlFSWmbarp0y5oPTK4GyukzxuU+P8ATatjdltvHO4VJ/ZarDRhauhX8Er1PKf92V8Nl1rByayq9nuWY2X2r6VVese5T3CMJ0K/gx6llfmyAnZfavpVV6wj5L7V1VVUPUp/hGE6FfwPUcr82V+dl9r+mVXsWyk2bW+lrIahlZUExPDw1wHHCne6jHcsqive9GHxDKfZzYmjAwoNqnZ+y51UtbQ1JjqZHbzmycWu9ynSeF7lCMlpmim+yiXNW9Mjmi7B8QWlkEu6ah53pXNORlSNCFmK0tI8WWSsm5y8sSEIWTwCE0IBEIwmkgBCEIBoSTQAhCEAIQhACEIQAhCEGwQhCAEk0IBITQgBCEIB5ykQhCAEYSQgBPCSEAIQhANPBwkhAMcEEZQhAGEYQhAGEYQhAGEYQhAGEJIQAhCEB//Z"/>
          <p:cNvSpPr>
            <a:spLocks noChangeAspect="1" noChangeArrowheads="1"/>
          </p:cNvSpPr>
          <p:nvPr/>
        </p:nvSpPr>
        <p:spPr bwMode="auto">
          <a:xfrm>
            <a:off x="0" y="-490340"/>
            <a:ext cx="1266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8" name="AutoShape 24" descr="data:image/jpeg;base64,/9j/4AAQSkZJRgABAQAAAQABAAD/2wCEAAkGBwgHBgkIBwgKCgkLDRYPDQwMDRsUFRAWIB0iIiAdHx8kKDQsJCYxJx8fLT0tMTU3Ojo6Iys/RD84QzQ5OjcBCgoKDQwNGg8PGjclHyU3Nzc3Nzc3Nzc3Nzc3Nzc3Nzc3Nzc3Nzc3Nzc3Nzc3Nzc3Nzc3Nzc3Nzc3Nzc3Nzc3N//AABEIAIwAjAMBIgACEQEDEQH/xAAcAAABBQEBAQAAAAAAAAAAAAAAAQQFBgcCAwj/xABJEAABAwMCAwMIBgUHDQAAAAABAgMEAAURBiEHEjFBUWETFCIycYGRwQgVI0KhsTNSYnKyFhc2N0N04SQlNDhEU3OCs8LR8PH/xAAbAQEAAwEBAQEAAAAAAAAAAAAAAwQFAgYBB//EAC0RAAICAQIFAQcFAQAAAAAAAAABAgMEERIFITFBYZETFCIyM1GBQkOh4fAG/9oADAMBAAIRAxEAPwDcaKKKAKKKTOKAWkNGRUReL01BJaa+0kkeijsHtNfJSUVqzuFcpvSKJRxxDaSpxSUpHUqOAKhZWqrVHBCHy+of7lJUPj0qtzDKuKyqY4VdyceiPdTR2D4A/hVWWQ/0o06eH1/uPn4LAvXEQH0Yj6vaUj5103rm3KVh5mS14lGR+FU2RH5CSAdqaOAHbv6VD7xbqX1wzGkv7NWtt6t1y/0KW24ceoThQ/5TvUh1rF27TcHSHI8CUrB2WhpWUnwONqstn1BfrThu9W6c/EzgvFklbfwHpD8asV3t8pIoZHDYx+lNPx3NEHSlpvClsTIyJEZ1LjSxspPQ04qyZTTT0YUUUUPgUUUUAUUUUAUhpa4dUEIKlEAJGSaAiNQ3b6vYS21vJeyED9UfrGq1EaLiitwlalHKirqaYSpxuNzflLOQo8qB3JHSpiBy7CqE7PaT8G7XR7vUvv3HzEPIHfiuJMMJB6e2peIpsAc1eU4oIyPhUmxbSorpb9CrSo7IHNIUVYPqN9feez8aYi7OQzywI0eOR0Vy86j7Sak7hjB+VV2Vjn2qtKWnQ1qYKa+LmO3NVXptRPnYPgWwam9Pa186lNw7o0ltTh5W3keqT3KB6VS5PbTGQPs8pJCh0I6ikLpp8yefD6LYOO3R+Ddm2kN8xbSlHMcqwOtd5FMrG+qXZoUheeZ1hCjnxGajbHdkv3u9WpZyuG+FIGcnkWkK/iKq0k+h5T2cnu8FhooorojCiiigCiiigCoXV8kxbFIUk4UvDY95xU1VV4iq5bI0OwyE/Oo7XpBljEgp3wi/uUmMvkV12qxWry0hQSw2Vnp6PQVF6bTbHZP+cw44pSgllpHNuT2nHZWlx47LDQbZaShA6JSMYqnRS5Lc2a+fl+yexLmNIcURGVOSlgkDKu4CoOXN5+ZXQKORjsqWvtwgRkCNNdWnyoyEo6kVT7nOgEpFvLpyMr5z191TXNRWiKeHCVkt0k+YTpAOd6hHFcyia9HXys4HbTVawBVFvU9BVXsPF9Waa+RVKeajNDLjqggY677V6uLB61bOHtjVIfN3kowy2SmOD949qvZ2fGu6oOUkjvIvWPU5sv8AHbTEgttDAQ02Bv2ACsf0nfS/xNelZ+znvuN+1P3PwSKuvEvUAtFkXGYXiXLBQgdye01kmk1FGp7UpJwRKbGfDNXLZaSSXYzeFYjni3WzXzJpH0fRRRVk82FFFFAFFFFAFVfiKz5TTilj+ydQv3Zx86tFM7tDTcLdIiL2DrZRn2iuLFrFomx7FXbGb7MonDyD5zPfluDKYwCU/vH/AA/OtEJAGemBmqpw2YVHskltwYdExxLg/aSEp+QqfvPMbVMDW6yyoDHfiuKo7KyznzduU/Qzi+3L6xurz6VZaCihoj9UbZ95yaj+fbwFMEOApHLgjHZSleRms2T3NtnqK6VCKhHsOVu7bU3WvmzkkVwnmdWGm21OuK2DaE8yj7AKuOntEOvqS/evQb2PmyTur94/KuoVym+RxdkVY0dZsiNLadcvr4cdCkQGyCtYP6T9lJ/M1o9xnwbBay87yMx2U8qEJGM9yRSXS5W/T1tDspaGWUDlabT1V3JSO2sW1fqaVf53lXTyMN7MMZyEjvPeT3/Crnw0x0XUyqabuK3KT5QX+9RjqW8yL3dXpkpRKlnCEA7NoHRI/wDeua99BxzK1fbGwkEJd51exIJ/8VA5z1rSODdoU5MlXVxPoNJ8i2e8nc/Koa05TWp6POnDFwZbeS00RrlFFFaB+ehRRRQBRRRQBXK842Ga6ooBnGiIivyHG9hIWHFj9vAST7wkfCnBGcgjPhXRGdqq2oLveNPKL4gC5W/qVNq5XWvaMYI8f/tfG0upLXXK6W1dRrdtAx5Uhb8GWuLzkqLeOZIJ647q84fDuKlQM2c+/wB6UegD86Yfzt23lB+rJmSN8KRj86jpnFmSsEQrY03+066VfgAKrt066m1DG4s1sWq9DRoFqt1obJiR2mB95eNz7TVb1HxCt1uC2LaRNkjbKD9mg+Ku32D8Ky68aqut4yJstwtk/ok+ij4D51CqcUoDfHhXEru0FoXsbgDct+TLXwSt7vcy7TDJnPF1zonsCB3JHZ2fCokkqV2k1zindrtsy7S0xbeyt11RxhI2SO8nsFQ82z0KjXRDTpFfgLXAkXWczBhtlbzqsJ7h3k+A+VfQunbO1YrRGt7G4aT6Sz1WrtJ99Q+h9HM6biFxwpdnuj7VwDZP7KfD86tnZirdNe3mzxfGOJe9T2Q+VfyLRRRU5ihRRRQBRRSHpQC0UlBoApCjOc43pc0ZoCm6i4c2i7rcfjZgylnJcaTlJPeUdD7sVQbhwzv8UkxwxLQOhbXyn4Gtv5uo/GkAG1RSqgzTxuL5dC2qWq8nz07o7UbS8G0SVfugEfnTiNoPUkgpAtym89rqwnFb/vSEVyqIlx/9Fktcooymx8J3VOBy9zkpQOrEYHKvao9PcPfWj2eyW+yxvIW2MhlHbgbqPeT1NPht0FdZOakjXGPQzMnPyMn6svx2ADAoxRmgGuymLRSZ2zSA7igOqKKKAKaXVh2VbJceO55N51laEL/VURgHandFAfO2sND6s0rp9+7ydVOvtslALaHnAo8ygntPjXGjNF6r1ZY0XWNql5hpa1I5HHnCRg47DWn8cv6tLn++z/1U034Cf1dxv7w7/FQERxe+sbFw0tLPnzomsOstOSGlqSXCEHJz13qsaY0Bq/UVih3eNqt1puUgrShbzmU7kb7+FXH6Q/8AQuPt/tqP4VVQbVqDiNYdEwZkBttNibbIadSyhZSnmO6h1G+d6AfWTUGrNEcQounr3cnbhFddbYKHFlaShZwlaCd0kE/nVv8ApATJUHTMFyFJejrMrBU04UkjlPdVV4XWJ3XGohqq/wB7amSojqVqiAfaAj1CobBKcjIx3VY/pGf0Vg/3v/tNAV2y8NtX3e0RLi1q1aESWg4EqddykH31dOHmhdQabvrk28X83COuMpoNc6zhRUkhW5x90/Gqhp+xcVJFigvWu/x2oSmUlhBdA5UdgxyVfuHls1rAlTFaxubUxlbaQwEOBXKrJyfVHhQGW8bL3dbXxBP1fcJMdKY7KwltwhPMM9U9D0rYdEapa1bpNFybUBICC3JbSf0bgG/x6jwNZVxHiR7hxut0Oa0Ho7zbCHGycZBBprYJb3C3iFNs1wWtFqmpwFH1Sg58m57jkE+2gLHwEnzJl0v6Zkt99LZSEB1wqCfSPTNQfExV3n8WRZbddZMQSQyhGHlBCSU9cA1J/R5IVddRFJBBUnBHb6Rppqz/AFg7b/xY/wDDQC3bQnELTtueuNv1NIlFhPOtll5fMUjc4B6+yrvwg109q+1vM3Ll+soeA6pKQkOpPReBsDsc47qvz6U+QcCgOXlOfhXz99HMu/yrunkh/k/mfpe3nHL+GaA+haKKKAKKKQ9KApPGWJJn8PLjGgx3pL61M8rTKCtRw4knAG9ePBKFLt2g48e4RX4r4fdJafbKFAFW2x3r1HEON/OB/JJ2GptZUUpklexVy8wGMdtd6S4gR9Tanudljw3GxASol5S8hfKsJ6dnWgIvjzb5ty0gwzbocmW6JiFFEdpTigOVW+ADtUxw2t60cObXb7pEW2THUh6PIbKSAVq2KSKt+Nt96gNT6mRYJtojLjF43KWI6SFY5M9vjQGLu6c1Dw34g+eWG2T59sJyPN2FuBbKju2ogHCh8gaunHKHNvekbabXBmylLkBzybUZaloBT95IGU+/trVMbVy4oIQpaiAlIySegFAYhZNf60tFnh29nQs1aYzQbC1R3sqx2+pVo0brrVN7v7EC76Tk2+I4lZVJWy6kJISSBlSQNzt76U8TpLkVd3iaXuL1gS7yGcFJCiM45g31x0rQ4j6JLDb7WfJuIC05GDg+BoDGtaWe6SONVqnR7bNdhoDHNIbjrU2MZzlQGKtnGDRn8q7B5eGhRucEKWwEjJcH3ke/Ax4ir8RWfDiDcpM27M2vSsic3a3i0+43JbB2ydknc7A9M0BWfo+2m52uTd/rO2zIfOhvkMmOtsK3PTmAzUXxGi3yHxYRfbZYp89qL5FafJRnFIWQnccyQa2XSl9Y1LYIt3itutNyAr7N0ekgpUUkH3pNSxzQGFXjWvEe/RHLbB0nNgiUnySnUxXcgK2OFqACevU9O+rrwh0K7o+2PPXHk+s5ePLBKuYNoHqpB9+/+FcucRZkvzuVp3TUy62mGsocmtOJT5THrFtJ3V7s1b9OXuFqG0Rrpbl88d9ORk7pPak+INASlFFFAFITgUtIdxQGFaygXFrUOqrzAjOmVb5cKTGPkVHyiSlxtYTjr66Sf3ameFtkk2bWSm34zqD9Qsl1xSdi6pSVKGe01rRO2fCjs6DagOxWf8Toz7960gphlxwN3VKllCSeUY6nuFX8UiuhNAKOlM73CNzss+Al0tGVGcZDieqOZJGfdmntFAZDYtXXDTOlI2m06auLmoYoDDbKmcsubn0+cdmM+/HZvWrw1PLjMqkoS2+pALiEnISrtFeh6jxpR62KAUmsJZ0fdLzI1pKgTLlDltzSqOy24ptqSnckEDGcjbOe2t2PUCuFkjpQFZ4ZyIjujoDMO3uW7zdJadiOJUC24CSrruQSSrPj31aFJ5043wRSKODXSTlIPhQGQaQ1FI0Jp5/Tl5slxcuMVxYj+asFbUvJ25V9nXOSOnjtVv4UWabY9FxItyaSzJWtbymk/wBmFkkJ8PZVuRuAT3UIOceygO6KKKA//9k="/>
          <p:cNvSpPr>
            <a:spLocks noChangeAspect="1" noChangeArrowheads="1"/>
          </p:cNvSpPr>
          <p:nvPr/>
        </p:nvSpPr>
        <p:spPr bwMode="auto">
          <a:xfrm>
            <a:off x="0" y="-482403"/>
            <a:ext cx="11049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1331640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331640" y="1032752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ahoa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589761" y="2187240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595287" y="1032751"/>
            <a:ext cx="3009161" cy="1005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589761" y="3341728"/>
            <a:ext cx="3009161" cy="100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004" y="169363"/>
            <a:ext cx="6994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Hands-On</a:t>
            </a:r>
            <a:endParaRPr lang="en-IN" sz="2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2130" y="2320108"/>
            <a:ext cx="269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86FF"/>
                </a:solidFill>
              </a:rPr>
              <a:t>MongoDB Blog Application</a:t>
            </a:r>
            <a:endParaRPr lang="en-US" dirty="0">
              <a:solidFill>
                <a:srgbClr val="0D8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81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What is NoSQL?</a:t>
            </a:r>
            <a:endParaRPr lang="en-IN" sz="26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3115" y="823030"/>
            <a:ext cx="783233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NoSQL Stands for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nly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NoSQL is a class of non-relational data storage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NoSQLs are designed to handle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volume of data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availability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superior performance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41" y="2094117"/>
            <a:ext cx="5605461" cy="27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3772"/>
              </p:ext>
            </p:extLst>
          </p:nvPr>
        </p:nvGraphicFramePr>
        <p:xfrm>
          <a:off x="809502" y="1181815"/>
          <a:ext cx="7582190" cy="309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7473"/>
                <a:gridCol w="2840406"/>
                <a:gridCol w="3534311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350" b="0" kern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Entity</a:t>
                      </a:r>
                      <a:endParaRPr lang="en-US" sz="135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SQL Databases</a:t>
                      </a:r>
                      <a:endParaRPr lang="en-US" sz="135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NoSQL Databases</a:t>
                      </a:r>
                      <a:endParaRPr lang="en-US" sz="135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333" rtl="0" eaLnBrk="1" latinLnBrk="0" hangingPunct="1"/>
                      <a:r>
                        <a:rPr lang="en-US" sz="1350" kern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Type</a:t>
                      </a:r>
                      <a:endParaRPr lang="en-US" sz="135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33" rtl="0" eaLnBrk="1" latinLnBrk="0" hangingPunct="1"/>
                      <a:r>
                        <a:rPr lang="en-US" sz="1350" kern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One Type (SQL) with Minor Variation</a:t>
                      </a:r>
                      <a:endParaRPr lang="en-US" sz="135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33" rtl="0" eaLnBrk="1" latinLnBrk="0" hangingPunct="1"/>
                      <a:r>
                        <a:rPr lang="en-US" sz="1350" kern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Many Types (Document, Key-Value, Tabular, Graph)</a:t>
                      </a:r>
                      <a:endParaRPr lang="en-US" sz="135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Development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1970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2000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Examples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Oracle, MSSQL,</a:t>
                      </a:r>
                      <a:r>
                        <a:rPr lang="en-US" sz="135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DB2 etc.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MongoDB, Cassandra, Hbase, Neo4J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Schemas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Fixed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Dynamic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Scaling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Vertical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Horizontal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Model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Mix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Open Source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Consistency</a:t>
                      </a:r>
                      <a:endParaRPr lang="en-US" sz="1350" b="1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Follow ACID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Follow</a:t>
                      </a:r>
                      <a:r>
                        <a:rPr lang="en-US" sz="135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35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BASE</a:t>
                      </a:r>
                      <a:endParaRPr lang="en-US" sz="135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SQL </a:t>
            </a:r>
            <a:r>
              <a:rPr lang="en-IN" sz="2600" dirty="0">
                <a:latin typeface="+mj-lt"/>
              </a:rPr>
              <a:t>vs. </a:t>
            </a:r>
            <a:r>
              <a:rPr lang="en-IN" sz="2600" dirty="0" smtClean="0">
                <a:latin typeface="+mj-lt"/>
              </a:rPr>
              <a:t>NoSQL </a:t>
            </a:r>
            <a:r>
              <a:rPr lang="en-IN" sz="2600" dirty="0">
                <a:latin typeface="+mj-lt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1391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Why NoSQL?	</a:t>
            </a:r>
            <a:endParaRPr lang="en-IN" sz="2600" dirty="0"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46957" y="1820235"/>
            <a:ext cx="7828707" cy="1667990"/>
            <a:chOff x="-209077" y="1927240"/>
            <a:chExt cx="7828707" cy="1667990"/>
          </a:xfrm>
        </p:grpSpPr>
        <p:graphicFrame>
          <p:nvGraphicFramePr>
            <p:cNvPr id="20" name="Diagram 19"/>
            <p:cNvGraphicFramePr/>
            <p:nvPr>
              <p:extLst>
                <p:ext uri="{D42A27DB-BD31-4B8C-83A1-F6EECF244321}">
                  <p14:modId xmlns:p14="http://schemas.microsoft.com/office/powerpoint/2010/main" val="1857336759"/>
                </p:ext>
              </p:extLst>
            </p:nvPr>
          </p:nvGraphicFramePr>
          <p:xfrm>
            <a:off x="4098217" y="1967314"/>
            <a:ext cx="3521413" cy="16279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24" name="Group 23"/>
            <p:cNvGrpSpPr/>
            <p:nvPr/>
          </p:nvGrpSpPr>
          <p:grpSpPr>
            <a:xfrm>
              <a:off x="-209077" y="1927240"/>
              <a:ext cx="6431853" cy="1667990"/>
              <a:chOff x="-267443" y="1881524"/>
              <a:chExt cx="6431853" cy="1667990"/>
            </a:xfrm>
          </p:grpSpPr>
          <p:graphicFrame>
            <p:nvGraphicFramePr>
              <p:cNvPr id="21" name="Diagram 20"/>
              <p:cNvGraphicFramePr/>
              <p:nvPr>
                <p:extLst>
                  <p:ext uri="{D42A27DB-BD31-4B8C-83A1-F6EECF244321}">
                    <p14:modId xmlns:p14="http://schemas.microsoft.com/office/powerpoint/2010/main" val="1636687877"/>
                  </p:ext>
                </p:extLst>
              </p:nvPr>
            </p:nvGraphicFramePr>
            <p:xfrm>
              <a:off x="-267443" y="1881524"/>
              <a:ext cx="3521413" cy="16279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graphicFrame>
            <p:nvGraphicFramePr>
              <p:cNvPr id="22" name="Diagram 21"/>
              <p:cNvGraphicFramePr/>
              <p:nvPr>
                <p:extLst>
                  <p:ext uri="{D42A27DB-BD31-4B8C-83A1-F6EECF244321}">
                    <p14:modId xmlns:p14="http://schemas.microsoft.com/office/powerpoint/2010/main" val="4143808815"/>
                  </p:ext>
                </p:extLst>
              </p:nvPr>
            </p:nvGraphicFramePr>
            <p:xfrm>
              <a:off x="1187777" y="1881524"/>
              <a:ext cx="3521413" cy="16279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graphicFrame>
            <p:nvGraphicFramePr>
              <p:cNvPr id="23" name="Diagram 22"/>
              <p:cNvGraphicFramePr/>
              <p:nvPr>
                <p:extLst>
                  <p:ext uri="{D42A27DB-BD31-4B8C-83A1-F6EECF244321}">
                    <p14:modId xmlns:p14="http://schemas.microsoft.com/office/powerpoint/2010/main" val="3990136739"/>
                  </p:ext>
                </p:extLst>
              </p:nvPr>
            </p:nvGraphicFramePr>
            <p:xfrm>
              <a:off x="2642997" y="1921598"/>
              <a:ext cx="3521413" cy="16279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p:grpSp>
      </p:grpSp>
      <p:sp>
        <p:nvSpPr>
          <p:cNvPr id="26" name="TextBox 25"/>
          <p:cNvSpPr txBox="1"/>
          <p:nvPr/>
        </p:nvSpPr>
        <p:spPr>
          <a:xfrm>
            <a:off x="719847" y="953311"/>
            <a:ext cx="54542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4 points best describes why NoSQL databases are required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12832" y="3843442"/>
            <a:ext cx="3090692" cy="30008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increasing like never before</a:t>
            </a:r>
            <a:endParaRPr lang="en-US" sz="135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5" y="883556"/>
            <a:ext cx="3670257" cy="2455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Why NoSQL? </a:t>
            </a:r>
            <a:r>
              <a:rPr lang="en-US" sz="2600" dirty="0"/>
              <a:t>(Contd.) </a:t>
            </a:r>
            <a:r>
              <a:rPr lang="en-US" sz="2600" dirty="0" smtClean="0">
                <a:latin typeface="+mj-lt"/>
              </a:rPr>
              <a:t>	</a:t>
            </a:r>
            <a:endParaRPr lang="en-IN" sz="26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43" y="782872"/>
            <a:ext cx="4580555" cy="2656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03" y="3178565"/>
            <a:ext cx="381053" cy="228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49" y="3159109"/>
            <a:ext cx="457264" cy="28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48" y="3140460"/>
            <a:ext cx="390580" cy="266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3168837"/>
            <a:ext cx="362001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2087" y="873654"/>
            <a:ext cx="4017391" cy="1503791"/>
            <a:chOff x="510842" y="669024"/>
            <a:chExt cx="4017391" cy="1503791"/>
          </a:xfrm>
        </p:grpSpPr>
        <p:sp>
          <p:nvSpPr>
            <p:cNvPr id="19" name="Freeform 18"/>
            <p:cNvSpPr/>
            <p:nvPr/>
          </p:nvSpPr>
          <p:spPr>
            <a:xfrm>
              <a:off x="1977967" y="669024"/>
              <a:ext cx="1062591" cy="1050439"/>
            </a:xfrm>
            <a:custGeom>
              <a:avLst/>
              <a:gdLst>
                <a:gd name="connsiteX0" fmla="*/ 0 w 813748"/>
                <a:gd name="connsiteY0" fmla="*/ 406874 h 813748"/>
                <a:gd name="connsiteX1" fmla="*/ 406874 w 813748"/>
                <a:gd name="connsiteY1" fmla="*/ 0 h 813748"/>
                <a:gd name="connsiteX2" fmla="*/ 813748 w 813748"/>
                <a:gd name="connsiteY2" fmla="*/ 406874 h 813748"/>
                <a:gd name="connsiteX3" fmla="*/ 406874 w 813748"/>
                <a:gd name="connsiteY3" fmla="*/ 813748 h 813748"/>
                <a:gd name="connsiteX4" fmla="*/ 0 w 813748"/>
                <a:gd name="connsiteY4" fmla="*/ 406874 h 8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48" h="813748">
                  <a:moveTo>
                    <a:pt x="0" y="406874"/>
                  </a:moveTo>
                  <a:cubicBezTo>
                    <a:pt x="0" y="182164"/>
                    <a:pt x="182164" y="0"/>
                    <a:pt x="406874" y="0"/>
                  </a:cubicBezTo>
                  <a:cubicBezTo>
                    <a:pt x="631584" y="0"/>
                    <a:pt x="813748" y="182164"/>
                    <a:pt x="813748" y="406874"/>
                  </a:cubicBezTo>
                  <a:cubicBezTo>
                    <a:pt x="813748" y="631584"/>
                    <a:pt x="631584" y="813748"/>
                    <a:pt x="406874" y="813748"/>
                  </a:cubicBezTo>
                  <a:cubicBezTo>
                    <a:pt x="182164" y="813748"/>
                    <a:pt x="0" y="631584"/>
                    <a:pt x="0" y="406874"/>
                  </a:cubicBezTo>
                  <a:close/>
                </a:path>
              </a:pathLst>
            </a:cu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9171" tIns="119171" rIns="119171" bIns="119171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>
                  <a:solidFill>
                    <a:sysClr val="window" lastClr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Base </a:t>
              </a:r>
              <a:endParaRPr lang="en-IN" sz="1200" b="1" kern="1200" dirty="0">
                <a:solidFill>
                  <a:sysClr val="window" lastClr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842" y="1711150"/>
              <a:ext cx="4017391" cy="461665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171450" lvl="0" indent="-171450">
                <a:buFont typeface="Symbol" panose="05050102010706020507" pitchFamily="18" charset="2"/>
                <a:buChar char="®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databases pair each key with a complex data structure known as a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document.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5305" y="2568076"/>
            <a:ext cx="4017391" cy="1688461"/>
            <a:chOff x="534059" y="2795003"/>
            <a:chExt cx="4017391" cy="1688461"/>
          </a:xfrm>
        </p:grpSpPr>
        <p:sp>
          <p:nvSpPr>
            <p:cNvPr id="13" name="Freeform 12"/>
            <p:cNvSpPr/>
            <p:nvPr/>
          </p:nvSpPr>
          <p:spPr>
            <a:xfrm>
              <a:off x="1997537" y="2795003"/>
              <a:ext cx="1044000" cy="1044000"/>
            </a:xfrm>
            <a:custGeom>
              <a:avLst/>
              <a:gdLst>
                <a:gd name="connsiteX0" fmla="*/ 0 w 813748"/>
                <a:gd name="connsiteY0" fmla="*/ 406874 h 813748"/>
                <a:gd name="connsiteX1" fmla="*/ 406874 w 813748"/>
                <a:gd name="connsiteY1" fmla="*/ 0 h 813748"/>
                <a:gd name="connsiteX2" fmla="*/ 813748 w 813748"/>
                <a:gd name="connsiteY2" fmla="*/ 406874 h 813748"/>
                <a:gd name="connsiteX3" fmla="*/ 406874 w 813748"/>
                <a:gd name="connsiteY3" fmla="*/ 813748 h 813748"/>
                <a:gd name="connsiteX4" fmla="*/ 0 w 813748"/>
                <a:gd name="connsiteY4" fmla="*/ 406874 h 8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48" h="813748">
                  <a:moveTo>
                    <a:pt x="0" y="406874"/>
                  </a:moveTo>
                  <a:cubicBezTo>
                    <a:pt x="0" y="182164"/>
                    <a:pt x="182164" y="0"/>
                    <a:pt x="406874" y="0"/>
                  </a:cubicBezTo>
                  <a:cubicBezTo>
                    <a:pt x="631584" y="0"/>
                    <a:pt x="813748" y="182164"/>
                    <a:pt x="813748" y="406874"/>
                  </a:cubicBezTo>
                  <a:cubicBezTo>
                    <a:pt x="813748" y="631584"/>
                    <a:pt x="631584" y="813748"/>
                    <a:pt x="406874" y="813748"/>
                  </a:cubicBezTo>
                  <a:cubicBezTo>
                    <a:pt x="182164" y="813748"/>
                    <a:pt x="0" y="631584"/>
                    <a:pt x="0" y="406874"/>
                  </a:cubicBezTo>
                  <a:close/>
                </a:path>
              </a:pathLst>
            </a:custGeom>
            <a:solidFill>
              <a:srgbClr val="4472C4">
                <a:hueOff val="-2451115"/>
                <a:satOff val="-3409"/>
                <a:lumOff val="-1307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9171" tIns="119171" rIns="119171" bIns="119171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ysClr val="window" lastClr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Graph Store</a:t>
              </a:r>
              <a:endParaRPr lang="en-IN" sz="1200" kern="12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4059" y="3837133"/>
              <a:ext cx="4017391" cy="646331"/>
            </a:xfrm>
            <a:prstGeom prst="rect">
              <a:avLst/>
            </a:prstGeom>
            <a:ln w="28575">
              <a:solidFill>
                <a:srgbClr val="3CBEB9"/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Symbol" panose="05050102010706020507" pitchFamily="18" charset="2"/>
                <a:buChar char="®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Graph stores are used to store information about networks, such as social connections.</a:t>
              </a:r>
            </a:p>
            <a:p>
              <a:pPr marL="171450" indent="-171450">
                <a:buFont typeface="Symbol" panose="05050102010706020507" pitchFamily="18" charset="2"/>
                <a:buChar char="®"/>
              </a:pP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1961" y="899671"/>
            <a:ext cx="3900753" cy="1306261"/>
            <a:chOff x="4931961" y="680032"/>
            <a:chExt cx="3900753" cy="1306261"/>
          </a:xfrm>
        </p:grpSpPr>
        <p:sp>
          <p:nvSpPr>
            <p:cNvPr id="17" name="Freeform 16"/>
            <p:cNvSpPr/>
            <p:nvPr/>
          </p:nvSpPr>
          <p:spPr>
            <a:xfrm>
              <a:off x="6272153" y="680032"/>
              <a:ext cx="1044000" cy="1044000"/>
            </a:xfrm>
            <a:custGeom>
              <a:avLst/>
              <a:gdLst>
                <a:gd name="connsiteX0" fmla="*/ 0 w 813748"/>
                <a:gd name="connsiteY0" fmla="*/ 406874 h 813748"/>
                <a:gd name="connsiteX1" fmla="*/ 406874 w 813748"/>
                <a:gd name="connsiteY1" fmla="*/ 0 h 813748"/>
                <a:gd name="connsiteX2" fmla="*/ 813748 w 813748"/>
                <a:gd name="connsiteY2" fmla="*/ 406874 h 813748"/>
                <a:gd name="connsiteX3" fmla="*/ 406874 w 813748"/>
                <a:gd name="connsiteY3" fmla="*/ 813748 h 813748"/>
                <a:gd name="connsiteX4" fmla="*/ 0 w 813748"/>
                <a:gd name="connsiteY4" fmla="*/ 406874 h 8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48" h="813748">
                  <a:moveTo>
                    <a:pt x="0" y="406874"/>
                  </a:moveTo>
                  <a:cubicBezTo>
                    <a:pt x="0" y="182164"/>
                    <a:pt x="182164" y="0"/>
                    <a:pt x="406874" y="0"/>
                  </a:cubicBezTo>
                  <a:cubicBezTo>
                    <a:pt x="631584" y="0"/>
                    <a:pt x="813748" y="182164"/>
                    <a:pt x="813748" y="406874"/>
                  </a:cubicBezTo>
                  <a:cubicBezTo>
                    <a:pt x="813748" y="631584"/>
                    <a:pt x="631584" y="813748"/>
                    <a:pt x="406874" y="813748"/>
                  </a:cubicBezTo>
                  <a:cubicBezTo>
                    <a:pt x="182164" y="813748"/>
                    <a:pt x="0" y="631584"/>
                    <a:pt x="0" y="4068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171" tIns="119171" rIns="119171" bIns="11917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– value Stores </a:t>
              </a:r>
              <a:endParaRPr lang="en-IN" sz="12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31961" y="1709294"/>
              <a:ext cx="3900753" cy="276999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Symbol" panose="05050102010706020507" pitchFamily="18" charset="2"/>
                <a:buChar char="®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Key-value stores are the simplest NoSQL databases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31962" y="2584330"/>
            <a:ext cx="3900752" cy="1505665"/>
            <a:chOff x="4931962" y="2803405"/>
            <a:chExt cx="3900752" cy="1505665"/>
          </a:xfrm>
        </p:grpSpPr>
        <p:sp>
          <p:nvSpPr>
            <p:cNvPr id="24" name="Freeform 23"/>
            <p:cNvSpPr/>
            <p:nvPr/>
          </p:nvSpPr>
          <p:spPr>
            <a:xfrm>
              <a:off x="6272153" y="2803405"/>
              <a:ext cx="1044000" cy="1044000"/>
            </a:xfrm>
            <a:custGeom>
              <a:avLst/>
              <a:gdLst>
                <a:gd name="connsiteX0" fmla="*/ 0 w 813748"/>
                <a:gd name="connsiteY0" fmla="*/ 406874 h 813748"/>
                <a:gd name="connsiteX1" fmla="*/ 406874 w 813748"/>
                <a:gd name="connsiteY1" fmla="*/ 0 h 813748"/>
                <a:gd name="connsiteX2" fmla="*/ 813748 w 813748"/>
                <a:gd name="connsiteY2" fmla="*/ 406874 h 813748"/>
                <a:gd name="connsiteX3" fmla="*/ 406874 w 813748"/>
                <a:gd name="connsiteY3" fmla="*/ 813748 h 813748"/>
                <a:gd name="connsiteX4" fmla="*/ 0 w 813748"/>
                <a:gd name="connsiteY4" fmla="*/ 406874 h 8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48" h="813748">
                  <a:moveTo>
                    <a:pt x="0" y="406874"/>
                  </a:moveTo>
                  <a:cubicBezTo>
                    <a:pt x="0" y="182164"/>
                    <a:pt x="182164" y="0"/>
                    <a:pt x="406874" y="0"/>
                  </a:cubicBezTo>
                  <a:cubicBezTo>
                    <a:pt x="631584" y="0"/>
                    <a:pt x="813748" y="182164"/>
                    <a:pt x="813748" y="406874"/>
                  </a:cubicBezTo>
                  <a:cubicBezTo>
                    <a:pt x="813748" y="631584"/>
                    <a:pt x="631584" y="813748"/>
                    <a:pt x="406874" y="813748"/>
                  </a:cubicBezTo>
                  <a:cubicBezTo>
                    <a:pt x="182164" y="813748"/>
                    <a:pt x="0" y="631584"/>
                    <a:pt x="0" y="406874"/>
                  </a:cubicBezTo>
                  <a:close/>
                </a:path>
              </a:pathLst>
            </a:custGeom>
            <a:solidFill>
              <a:srgbClr val="4472C4">
                <a:hueOff val="-7353344"/>
                <a:satOff val="-10228"/>
                <a:lumOff val="-3922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9171" tIns="119171" rIns="119171" bIns="119171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>
                  <a:solidFill>
                    <a:sysClr val="window" lastClr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Wide Column Stores</a:t>
              </a:r>
              <a:endParaRPr lang="en-IN" sz="1200" b="1" kern="1200" dirty="0">
                <a:solidFill>
                  <a:sysClr val="window" lastClr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31962" y="3847405"/>
              <a:ext cx="3900752" cy="461665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lvl="0" indent="-171450">
                <a:buFont typeface="Symbol" panose="05050102010706020507" pitchFamily="18" charset="2"/>
                <a:buChar char="®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Wide-column stores such as Cassandra and HBase are optimized for queries over large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datasets.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Categories of NoSQL Database </a:t>
            </a:r>
          </a:p>
        </p:txBody>
      </p:sp>
    </p:spTree>
    <p:extLst>
      <p:ext uri="{BB962C8B-B14F-4D97-AF65-F5344CB8AC3E}">
        <p14:creationId xmlns:p14="http://schemas.microsoft.com/office/powerpoint/2010/main" val="13980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05695981"/>
              </p:ext>
            </p:extLst>
          </p:nvPr>
        </p:nvGraphicFramePr>
        <p:xfrm>
          <a:off x="1116466" y="750285"/>
          <a:ext cx="7053943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Type of </a:t>
            </a:r>
            <a:r>
              <a:rPr lang="en-IN" sz="2600" dirty="0" smtClean="0">
                <a:latin typeface="+mj-lt"/>
              </a:rPr>
              <a:t>NoSQL </a:t>
            </a:r>
            <a:r>
              <a:rPr lang="en-IN" sz="2600" dirty="0">
                <a:latin typeface="+mj-lt"/>
              </a:rPr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6770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+mj-lt"/>
              </a:rPr>
              <a:t>NoSQL Job Trends</a:t>
            </a:r>
            <a:endParaRPr lang="en-IN" sz="2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2" y="1299237"/>
            <a:ext cx="4059161" cy="3175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083" y="1358616"/>
            <a:ext cx="3978709" cy="3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F9F14CF6-D38C-49D2-99F2-2C9F9AA9BBAF}" vid="{DDA1398E-4555-467B-8376-8AFFDA04F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Edurek Template</Template>
  <TotalTime>0</TotalTime>
  <Words>1027</Words>
  <Application>Microsoft Office PowerPoint</Application>
  <PresentationFormat>On-screen Show (16:9)</PresentationFormat>
  <Paragraphs>199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Castellar</vt:lpstr>
      <vt:lpstr>Symbol</vt:lpstr>
      <vt:lpstr>Tahoam</vt:lpstr>
      <vt:lpstr>Tahoma</vt:lpstr>
      <vt:lpstr>Wingdings</vt:lpstr>
      <vt:lpstr>Brain4ce_course_template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2010-05-03T20:57:59Z</dcterms:created>
  <dcterms:modified xsi:type="dcterms:W3CDTF">2015-09-30T07:34:03Z</dcterms:modified>
</cp:coreProperties>
</file>